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68" r:id="rId2"/>
    <p:sldId id="256" r:id="rId3"/>
    <p:sldId id="257" r:id="rId4"/>
    <p:sldId id="258" r:id="rId5"/>
    <p:sldId id="259" r:id="rId6"/>
    <p:sldId id="260" r:id="rId7"/>
    <p:sldId id="261" r:id="rId8"/>
    <p:sldId id="264" r:id="rId9"/>
    <p:sldId id="271" r:id="rId10"/>
    <p:sldId id="270" r:id="rId11"/>
    <p:sldId id="269" r:id="rId12"/>
    <p:sldId id="262" r:id="rId13"/>
    <p:sldId id="263"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94" autoAdjust="0"/>
    <p:restoredTop sz="0" autoAdjust="0"/>
  </p:normalViewPr>
  <p:slideViewPr>
    <p:cSldViewPr snapToGrid="0" snapToObjects="1">
      <p:cViewPr varScale="1">
        <p:scale>
          <a:sx n="66" d="100"/>
          <a:sy n="66" d="100"/>
        </p:scale>
        <p:origin x="72" y="19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0353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26884308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3177108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BD5A59-303F-442B-37B5-924A7F17DF4B}"/>
              </a:ext>
            </a:extLst>
          </p:cNvPr>
          <p:cNvSpPr>
            <a:spLocks noGrp="1"/>
          </p:cNvSpPr>
          <p:nvPr>
            <p:ph type="dt" sz="half" idx="10"/>
          </p:nvPr>
        </p:nvSpPr>
        <p:spPr/>
        <p:txBody>
          <a:bodyPr/>
          <a:lstStyle/>
          <a:p>
            <a:fld id="{C3DC790D-3772-4C6A-9A4A-23685A3E07CB}" type="datetimeFigureOut">
              <a:rPr lang="en-IN" smtClean="0"/>
              <a:t>16-01-2025</a:t>
            </a:fld>
            <a:endParaRPr lang="en-IN" dirty="0"/>
          </a:p>
        </p:txBody>
      </p:sp>
      <p:sp>
        <p:nvSpPr>
          <p:cNvPr id="3" name="Footer Placeholder 2">
            <a:extLst>
              <a:ext uri="{FF2B5EF4-FFF2-40B4-BE49-F238E27FC236}">
                <a16:creationId xmlns:a16="http://schemas.microsoft.com/office/drawing/2014/main" id="{E028DBF6-56C5-335D-7B86-CD81BBA07D4C}"/>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5A6A598B-7387-1770-4D40-1F0DE5E784E9}"/>
              </a:ext>
            </a:extLst>
          </p:cNvPr>
          <p:cNvSpPr>
            <a:spLocks noGrp="1"/>
          </p:cNvSpPr>
          <p:nvPr>
            <p:ph type="sldNum" sz="quarter" idx="12"/>
          </p:nvPr>
        </p:nvSpPr>
        <p:spPr/>
        <p:txBody>
          <a:bodyPr/>
          <a:lstStyle/>
          <a:p>
            <a:fld id="{A36FFFFA-8753-4015-B249-6F812B8E65A9}" type="slidenum">
              <a:rPr lang="en-IN" smtClean="0"/>
              <a:t>‹#›</a:t>
            </a:fld>
            <a:endParaRPr lang="en-IN" dirty="0"/>
          </a:p>
        </p:txBody>
      </p:sp>
    </p:spTree>
    <p:extLst>
      <p:ext uri="{BB962C8B-B14F-4D97-AF65-F5344CB8AC3E}">
        <p14:creationId xmlns:p14="http://schemas.microsoft.com/office/powerpoint/2010/main" val="26990580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B7A4527-3828-2334-AE0F-F108F9D8050D}"/>
              </a:ext>
            </a:extLst>
          </p:cNvPr>
          <p:cNvSpPr txBox="1"/>
          <p:nvPr/>
        </p:nvSpPr>
        <p:spPr>
          <a:xfrm>
            <a:off x="2608729" y="3203368"/>
            <a:ext cx="9412942" cy="1569660"/>
          </a:xfrm>
          <a:prstGeom prst="rect">
            <a:avLst/>
          </a:prstGeom>
          <a:noFill/>
        </p:spPr>
        <p:txBody>
          <a:bodyPr wrap="square" rtlCol="0" anchor="ctr">
            <a:spAutoFit/>
          </a:bodyPr>
          <a:lstStyle/>
          <a:p>
            <a:pPr algn="ctr"/>
            <a:r>
              <a:rPr lang="en-IN" sz="9600" dirty="0">
                <a:solidFill>
                  <a:srgbClr val="272D45"/>
                </a:solidFill>
                <a:latin typeface="Kanit" pitchFamily="34" charset="0"/>
                <a:ea typeface="Kanit" pitchFamily="34" charset="-122"/>
              </a:rPr>
              <a:t>DECISION TREE </a:t>
            </a:r>
          </a:p>
        </p:txBody>
      </p:sp>
      <p:pic>
        <p:nvPicPr>
          <p:cNvPr id="4" name="Picture 3" descr="A diagram of a tree&#10;&#10;Description automatically generated">
            <a:extLst>
              <a:ext uri="{FF2B5EF4-FFF2-40B4-BE49-F238E27FC236}">
                <a16:creationId xmlns:a16="http://schemas.microsoft.com/office/drawing/2014/main" id="{70A068E4-0DAB-9955-D95E-9042C1148CD7}"/>
              </a:ext>
            </a:extLst>
          </p:cNvPr>
          <p:cNvPicPr>
            <a:picLocks noChangeAspect="1"/>
          </p:cNvPicPr>
          <p:nvPr/>
        </p:nvPicPr>
        <p:blipFill>
          <a:blip r:embed="rId2"/>
          <a:srcRect l="-1" r="54991" b="43323"/>
          <a:stretch/>
        </p:blipFill>
        <p:spPr>
          <a:xfrm>
            <a:off x="5178485" y="429936"/>
            <a:ext cx="4273429" cy="2973021"/>
          </a:xfrm>
          <a:prstGeom prst="rect">
            <a:avLst/>
          </a:prstGeom>
        </p:spPr>
      </p:pic>
      <p:pic>
        <p:nvPicPr>
          <p:cNvPr id="5" name="Picture 4" descr="A diagram of a tree&#10;&#10;Description automatically generated">
            <a:extLst>
              <a:ext uri="{FF2B5EF4-FFF2-40B4-BE49-F238E27FC236}">
                <a16:creationId xmlns:a16="http://schemas.microsoft.com/office/drawing/2014/main" id="{67FF78C6-77A2-3C4F-6C2E-54377F41D718}"/>
              </a:ext>
            </a:extLst>
          </p:cNvPr>
          <p:cNvPicPr>
            <a:picLocks noChangeAspect="1"/>
          </p:cNvPicPr>
          <p:nvPr/>
        </p:nvPicPr>
        <p:blipFill>
          <a:blip r:embed="rId2"/>
          <a:srcRect l="5923" t="87946" r="69863" b="1"/>
          <a:stretch/>
        </p:blipFill>
        <p:spPr>
          <a:xfrm>
            <a:off x="5872789" y="4773028"/>
            <a:ext cx="2298937" cy="1824542"/>
          </a:xfrm>
          <a:prstGeom prst="rect">
            <a:avLst/>
          </a:prstGeom>
        </p:spPr>
      </p:pic>
    </p:spTree>
    <p:extLst>
      <p:ext uri="{BB962C8B-B14F-4D97-AF65-F5344CB8AC3E}">
        <p14:creationId xmlns:p14="http://schemas.microsoft.com/office/powerpoint/2010/main" val="153298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mputer screen shot of a diagram&#10;&#10;Description automatically generated">
            <a:extLst>
              <a:ext uri="{FF2B5EF4-FFF2-40B4-BE49-F238E27FC236}">
                <a16:creationId xmlns:a16="http://schemas.microsoft.com/office/drawing/2014/main" id="{3E5E67A2-68F5-C995-A1A1-6F94DD2247EE}"/>
              </a:ext>
            </a:extLst>
          </p:cNvPr>
          <p:cNvPicPr>
            <a:picLocks noChangeAspect="1"/>
          </p:cNvPicPr>
          <p:nvPr/>
        </p:nvPicPr>
        <p:blipFill rotWithShape="1">
          <a:blip r:embed="rId2"/>
          <a:srcRect l="19335" t="23380" r="9395" b="7523"/>
          <a:stretch/>
        </p:blipFill>
        <p:spPr>
          <a:xfrm>
            <a:off x="409576" y="0"/>
            <a:ext cx="14220824" cy="8049996"/>
          </a:xfrm>
          <a:prstGeom prst="rect">
            <a:avLst/>
          </a:prstGeom>
        </p:spPr>
      </p:pic>
    </p:spTree>
    <p:extLst>
      <p:ext uri="{BB962C8B-B14F-4D97-AF65-F5344CB8AC3E}">
        <p14:creationId xmlns:p14="http://schemas.microsoft.com/office/powerpoint/2010/main" val="3891515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chemeClr val="bg1"/>
          </a:solidFill>
          <a:ln/>
        </p:spPr>
        <p:txBody>
          <a:bodyPr/>
          <a:lstStyle/>
          <a:p>
            <a:endParaRPr lang="en-DE" dirty="0"/>
          </a:p>
        </p:txBody>
      </p:sp>
      <p:sp>
        <p:nvSpPr>
          <p:cNvPr id="4" name="Text 2"/>
          <p:cNvSpPr/>
          <p:nvPr/>
        </p:nvSpPr>
        <p:spPr>
          <a:xfrm>
            <a:off x="2037993" y="624126"/>
            <a:ext cx="10554414" cy="1388745"/>
          </a:xfrm>
          <a:prstGeom prst="rect">
            <a:avLst/>
          </a:prstGeom>
          <a:noFill/>
          <a:ln/>
        </p:spPr>
        <p:txBody>
          <a:bodyPr wrap="square" rtlCol="0" anchor="t"/>
          <a:lstStyle/>
          <a:p>
            <a:pPr marL="0" indent="0">
              <a:lnSpc>
                <a:spcPts val="5468"/>
              </a:lnSpc>
              <a:buNone/>
            </a:pPr>
            <a:endParaRPr lang="en-US" sz="4374" dirty="0"/>
          </a:p>
        </p:txBody>
      </p:sp>
      <p:sp>
        <p:nvSpPr>
          <p:cNvPr id="5" name="Text 3"/>
          <p:cNvSpPr/>
          <p:nvPr/>
        </p:nvSpPr>
        <p:spPr>
          <a:xfrm>
            <a:off x="2037993" y="2568297"/>
            <a:ext cx="3156347" cy="694373"/>
          </a:xfrm>
          <a:prstGeom prst="rect">
            <a:avLst/>
          </a:prstGeom>
          <a:noFill/>
          <a:ln/>
        </p:spPr>
        <p:txBody>
          <a:bodyPr wrap="square" rtlCol="0" anchor="t"/>
          <a:lstStyle/>
          <a:p>
            <a:pPr marL="0" indent="0">
              <a:lnSpc>
                <a:spcPts val="2734"/>
              </a:lnSpc>
              <a:buNone/>
            </a:pPr>
            <a:endParaRPr lang="en-US" sz="2187" dirty="0"/>
          </a:p>
        </p:txBody>
      </p:sp>
      <p:sp>
        <p:nvSpPr>
          <p:cNvPr id="6" name="Text 4"/>
          <p:cNvSpPr/>
          <p:nvPr/>
        </p:nvSpPr>
        <p:spPr>
          <a:xfrm>
            <a:off x="2037993" y="3484840"/>
            <a:ext cx="3156347" cy="2132409"/>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a:t>
            </a:r>
            <a:endParaRPr lang="en-US" sz="1750" dirty="0"/>
          </a:p>
        </p:txBody>
      </p:sp>
      <p:sp>
        <p:nvSpPr>
          <p:cNvPr id="7" name="Text 5"/>
          <p:cNvSpPr/>
          <p:nvPr/>
        </p:nvSpPr>
        <p:spPr>
          <a:xfrm>
            <a:off x="5743932" y="2568297"/>
            <a:ext cx="2674620" cy="347186"/>
          </a:xfrm>
          <a:prstGeom prst="rect">
            <a:avLst/>
          </a:prstGeom>
          <a:noFill/>
          <a:ln/>
        </p:spPr>
        <p:txBody>
          <a:bodyPr wrap="none" rtlCol="0" anchor="t"/>
          <a:lstStyle/>
          <a:p>
            <a:pPr marL="0" indent="0">
              <a:lnSpc>
                <a:spcPts val="2734"/>
              </a:lnSpc>
              <a:buNone/>
            </a:pPr>
            <a:endParaRPr lang="en-US" sz="2187" dirty="0"/>
          </a:p>
        </p:txBody>
      </p:sp>
      <p:sp>
        <p:nvSpPr>
          <p:cNvPr id="8" name="Text 6"/>
          <p:cNvSpPr/>
          <p:nvPr/>
        </p:nvSpPr>
        <p:spPr>
          <a:xfrm>
            <a:off x="5743932" y="3137654"/>
            <a:ext cx="3156347" cy="1777008"/>
          </a:xfrm>
          <a:prstGeom prst="rect">
            <a:avLst/>
          </a:prstGeom>
          <a:noFill/>
          <a:ln/>
        </p:spPr>
        <p:txBody>
          <a:bodyPr wrap="square" rtlCol="0" anchor="t"/>
          <a:lstStyle/>
          <a:p>
            <a:pPr marL="0" indent="0">
              <a:lnSpc>
                <a:spcPts val="2799"/>
              </a:lnSpc>
              <a:buNone/>
            </a:pPr>
            <a:endParaRPr lang="en-US" sz="1750" dirty="0"/>
          </a:p>
        </p:txBody>
      </p:sp>
      <p:sp>
        <p:nvSpPr>
          <p:cNvPr id="9" name="Text 7"/>
          <p:cNvSpPr/>
          <p:nvPr/>
        </p:nvSpPr>
        <p:spPr>
          <a:xfrm>
            <a:off x="9449872" y="2568297"/>
            <a:ext cx="3156347" cy="694373"/>
          </a:xfrm>
          <a:prstGeom prst="rect">
            <a:avLst/>
          </a:prstGeom>
          <a:noFill/>
          <a:ln/>
        </p:spPr>
        <p:txBody>
          <a:bodyPr wrap="square" rtlCol="0" anchor="t"/>
          <a:lstStyle/>
          <a:p>
            <a:pPr marL="0" indent="0">
              <a:lnSpc>
                <a:spcPts val="2734"/>
              </a:lnSpc>
              <a:buNone/>
            </a:pPr>
            <a:endParaRPr lang="en-US" sz="2187" dirty="0"/>
          </a:p>
        </p:txBody>
      </p:sp>
      <p:sp>
        <p:nvSpPr>
          <p:cNvPr id="10" name="Text 8"/>
          <p:cNvSpPr/>
          <p:nvPr/>
        </p:nvSpPr>
        <p:spPr>
          <a:xfrm>
            <a:off x="9449872" y="3484840"/>
            <a:ext cx="3156347" cy="2132409"/>
          </a:xfrm>
          <a:prstGeom prst="rect">
            <a:avLst/>
          </a:prstGeom>
          <a:noFill/>
          <a:ln/>
        </p:spPr>
        <p:txBody>
          <a:bodyPr wrap="square" rtlCol="0" anchor="t"/>
          <a:lstStyle/>
          <a:p>
            <a:pPr marL="0" indent="0">
              <a:lnSpc>
                <a:spcPts val="2799"/>
              </a:lnSpc>
              <a:buNone/>
            </a:pPr>
            <a:endParaRPr lang="en-US" sz="1750" dirty="0"/>
          </a:p>
        </p:txBody>
      </p:sp>
      <p:pic>
        <p:nvPicPr>
          <p:cNvPr id="12" name="Picture 11" descr="A black and white image of a building&#10;&#10;Description automatically generated">
            <a:extLst>
              <a:ext uri="{FF2B5EF4-FFF2-40B4-BE49-F238E27FC236}">
                <a16:creationId xmlns:a16="http://schemas.microsoft.com/office/drawing/2014/main" id="{308F63F0-12B5-6193-43C6-01544DDE5B73}"/>
              </a:ext>
            </a:extLst>
          </p:cNvPr>
          <p:cNvPicPr>
            <a:picLocks noChangeAspect="1"/>
          </p:cNvPicPr>
          <p:nvPr/>
        </p:nvPicPr>
        <p:blipFill>
          <a:blip r:embed="rId3"/>
          <a:stretch>
            <a:fillRect/>
          </a:stretch>
        </p:blipFill>
        <p:spPr>
          <a:xfrm>
            <a:off x="0" y="1133475"/>
            <a:ext cx="14630400" cy="6048375"/>
          </a:xfrm>
          <a:prstGeom prst="rect">
            <a:avLst/>
          </a:prstGeom>
        </p:spPr>
      </p:pic>
    </p:spTree>
    <p:extLst>
      <p:ext uri="{BB962C8B-B14F-4D97-AF65-F5344CB8AC3E}">
        <p14:creationId xmlns:p14="http://schemas.microsoft.com/office/powerpoint/2010/main" val="37667087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txBody>
          <a:bodyPr/>
          <a:lstStyle/>
          <a:p>
            <a:endParaRPr lang="en-DE" dirty="0"/>
          </a:p>
        </p:txBody>
      </p:sp>
      <p:sp>
        <p:nvSpPr>
          <p:cNvPr id="3" name="Shape 1"/>
          <p:cNvSpPr/>
          <p:nvPr/>
        </p:nvSpPr>
        <p:spPr>
          <a:xfrm>
            <a:off x="0" y="0"/>
            <a:ext cx="14630400" cy="8229600"/>
          </a:xfrm>
          <a:prstGeom prst="rect">
            <a:avLst/>
          </a:prstGeom>
          <a:solidFill>
            <a:srgbClr val="FFFFFF"/>
          </a:solidFill>
          <a:ln/>
        </p:spPr>
        <p:txBody>
          <a:bodyPr/>
          <a:lstStyle/>
          <a:p>
            <a:endParaRPr lang="en-DE" dirty="0"/>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787956" y="779026"/>
            <a:ext cx="9396889" cy="1313259"/>
          </a:xfrm>
          <a:prstGeom prst="rect">
            <a:avLst/>
          </a:prstGeom>
          <a:noFill/>
          <a:ln/>
        </p:spPr>
        <p:txBody>
          <a:bodyPr wrap="square" rtlCol="0" anchor="t"/>
          <a:lstStyle/>
          <a:p>
            <a:pPr marL="0" indent="0">
              <a:lnSpc>
                <a:spcPts val="5171"/>
              </a:lnSpc>
              <a:buNone/>
            </a:pPr>
            <a:r>
              <a:rPr lang="en-US" sz="4137" dirty="0">
                <a:solidFill>
                  <a:srgbClr val="272D45"/>
                </a:solidFill>
                <a:latin typeface="Kanit" pitchFamily="34" charset="0"/>
                <a:ea typeface="Kanit" pitchFamily="34" charset="-122"/>
                <a:cs typeface="Kanit" pitchFamily="34" charset="-120"/>
              </a:rPr>
              <a:t>Practical Applications of Decision Trees in AI</a:t>
            </a:r>
            <a:endParaRPr lang="en-US" sz="4137" dirty="0"/>
          </a:p>
        </p:txBody>
      </p:sp>
      <p:pic>
        <p:nvPicPr>
          <p:cNvPr id="6" name="Image 1" descr="preencoded.png"/>
          <p:cNvPicPr>
            <a:picLocks noChangeAspect="1"/>
          </p:cNvPicPr>
          <p:nvPr/>
        </p:nvPicPr>
        <p:blipFill>
          <a:blip r:embed="rId4"/>
          <a:stretch>
            <a:fillRect/>
          </a:stretch>
        </p:blipFill>
        <p:spPr>
          <a:xfrm>
            <a:off x="787956" y="2407444"/>
            <a:ext cx="1050608" cy="1681043"/>
          </a:xfrm>
          <a:prstGeom prst="rect">
            <a:avLst/>
          </a:prstGeom>
        </p:spPr>
      </p:pic>
      <p:sp>
        <p:nvSpPr>
          <p:cNvPr id="7" name="Text 3"/>
          <p:cNvSpPr/>
          <p:nvPr/>
        </p:nvSpPr>
        <p:spPr>
          <a:xfrm>
            <a:off x="2153722" y="2617470"/>
            <a:ext cx="2110740" cy="328255"/>
          </a:xfrm>
          <a:prstGeom prst="rect">
            <a:avLst/>
          </a:prstGeom>
          <a:noFill/>
          <a:ln/>
        </p:spPr>
        <p:txBody>
          <a:bodyPr wrap="none" rtlCol="0" anchor="t"/>
          <a:lstStyle/>
          <a:p>
            <a:pPr marL="0" indent="0" algn="l">
              <a:lnSpc>
                <a:spcPts val="2585"/>
              </a:lnSpc>
              <a:buNone/>
            </a:pPr>
            <a:r>
              <a:rPr lang="en-US" sz="2068" dirty="0">
                <a:solidFill>
                  <a:srgbClr val="2C3249"/>
                </a:solidFill>
                <a:latin typeface="Kanit" pitchFamily="34" charset="0"/>
                <a:ea typeface="Kanit" pitchFamily="34" charset="-122"/>
                <a:cs typeface="Kanit" pitchFamily="34" charset="-120"/>
              </a:rPr>
              <a:t>Medical Diagnoses</a:t>
            </a:r>
            <a:endParaRPr lang="en-US" sz="2068" dirty="0"/>
          </a:p>
        </p:txBody>
      </p:sp>
      <p:sp>
        <p:nvSpPr>
          <p:cNvPr id="8" name="Text 4"/>
          <p:cNvSpPr/>
          <p:nvPr/>
        </p:nvSpPr>
        <p:spPr>
          <a:xfrm>
            <a:off x="2153722" y="3071693"/>
            <a:ext cx="8031123" cy="672465"/>
          </a:xfrm>
          <a:prstGeom prst="rect">
            <a:avLst/>
          </a:prstGeom>
          <a:noFill/>
          <a:ln/>
        </p:spPr>
        <p:txBody>
          <a:bodyPr wrap="square" rtlCol="0" anchor="t"/>
          <a:lstStyle/>
          <a:p>
            <a:pPr marL="0" indent="0" algn="l">
              <a:lnSpc>
                <a:spcPts val="2647"/>
              </a:lnSpc>
              <a:buNone/>
            </a:pPr>
            <a:r>
              <a:rPr lang="en-US" sz="1655" dirty="0">
                <a:solidFill>
                  <a:srgbClr val="2C3249"/>
                </a:solidFill>
                <a:latin typeface="Martel Sans" pitchFamily="34" charset="0"/>
                <a:ea typeface="Martel Sans" pitchFamily="34" charset="-122"/>
                <a:cs typeface="Martel Sans" pitchFamily="34" charset="-120"/>
              </a:rPr>
              <a:t>They are employed in healthcare for diagnosing diseases and predicting patient outcomes based on medical test results and patient characteristics.</a:t>
            </a:r>
            <a:endParaRPr lang="en-US" sz="1655" dirty="0"/>
          </a:p>
        </p:txBody>
      </p:sp>
      <p:pic>
        <p:nvPicPr>
          <p:cNvPr id="9" name="Image 2" descr="preencoded.png"/>
          <p:cNvPicPr>
            <a:picLocks noChangeAspect="1"/>
          </p:cNvPicPr>
          <p:nvPr/>
        </p:nvPicPr>
        <p:blipFill>
          <a:blip r:embed="rId5"/>
          <a:stretch>
            <a:fillRect/>
          </a:stretch>
        </p:blipFill>
        <p:spPr>
          <a:xfrm>
            <a:off x="787956" y="4088487"/>
            <a:ext cx="1050608" cy="1681043"/>
          </a:xfrm>
          <a:prstGeom prst="rect">
            <a:avLst/>
          </a:prstGeom>
        </p:spPr>
      </p:pic>
      <p:sp>
        <p:nvSpPr>
          <p:cNvPr id="10" name="Text 5"/>
          <p:cNvSpPr/>
          <p:nvPr/>
        </p:nvSpPr>
        <p:spPr>
          <a:xfrm>
            <a:off x="2153722" y="4298513"/>
            <a:ext cx="2964180" cy="328255"/>
          </a:xfrm>
          <a:prstGeom prst="rect">
            <a:avLst/>
          </a:prstGeom>
          <a:noFill/>
          <a:ln/>
        </p:spPr>
        <p:txBody>
          <a:bodyPr wrap="none" rtlCol="0" anchor="t"/>
          <a:lstStyle/>
          <a:p>
            <a:pPr marL="0" indent="0" algn="l">
              <a:lnSpc>
                <a:spcPts val="2585"/>
              </a:lnSpc>
              <a:buNone/>
            </a:pPr>
            <a:r>
              <a:rPr lang="en-US" sz="2068" dirty="0">
                <a:solidFill>
                  <a:srgbClr val="2C3249"/>
                </a:solidFill>
                <a:latin typeface="Kanit" pitchFamily="34" charset="0"/>
                <a:ea typeface="Kanit" pitchFamily="34" charset="-122"/>
                <a:cs typeface="Kanit" pitchFamily="34" charset="-120"/>
              </a:rPr>
              <a:t>Financial Risk Assessment</a:t>
            </a:r>
            <a:endParaRPr lang="en-US" sz="2068" dirty="0"/>
          </a:p>
        </p:txBody>
      </p:sp>
      <p:sp>
        <p:nvSpPr>
          <p:cNvPr id="11" name="Text 6"/>
          <p:cNvSpPr/>
          <p:nvPr/>
        </p:nvSpPr>
        <p:spPr>
          <a:xfrm>
            <a:off x="2153722" y="4752737"/>
            <a:ext cx="8031123" cy="672465"/>
          </a:xfrm>
          <a:prstGeom prst="rect">
            <a:avLst/>
          </a:prstGeom>
          <a:noFill/>
          <a:ln/>
        </p:spPr>
        <p:txBody>
          <a:bodyPr wrap="square" rtlCol="0" anchor="t"/>
          <a:lstStyle/>
          <a:p>
            <a:pPr marL="0" indent="0" algn="l">
              <a:lnSpc>
                <a:spcPts val="2647"/>
              </a:lnSpc>
              <a:buNone/>
            </a:pPr>
            <a:r>
              <a:rPr lang="en-US" sz="1655" dirty="0">
                <a:solidFill>
                  <a:srgbClr val="2C3249"/>
                </a:solidFill>
                <a:latin typeface="Martel Sans" pitchFamily="34" charset="0"/>
                <a:ea typeface="Martel Sans" pitchFamily="34" charset="-122"/>
                <a:cs typeface="Martel Sans" pitchFamily="34" charset="-120"/>
              </a:rPr>
              <a:t>Used in banking and financial sectors to assess credit risks, identify potential loan defaults, and determine creditworthiness.</a:t>
            </a:r>
            <a:endParaRPr lang="en-US" sz="1655" dirty="0"/>
          </a:p>
        </p:txBody>
      </p:sp>
      <p:pic>
        <p:nvPicPr>
          <p:cNvPr id="12" name="Image 3" descr="preencoded.png"/>
          <p:cNvPicPr>
            <a:picLocks noChangeAspect="1"/>
          </p:cNvPicPr>
          <p:nvPr/>
        </p:nvPicPr>
        <p:blipFill>
          <a:blip r:embed="rId6"/>
          <a:stretch>
            <a:fillRect/>
          </a:stretch>
        </p:blipFill>
        <p:spPr>
          <a:xfrm>
            <a:off x="787956" y="5769531"/>
            <a:ext cx="1050608" cy="1681043"/>
          </a:xfrm>
          <a:prstGeom prst="rect">
            <a:avLst/>
          </a:prstGeom>
        </p:spPr>
      </p:pic>
      <p:sp>
        <p:nvSpPr>
          <p:cNvPr id="13" name="Text 7"/>
          <p:cNvSpPr/>
          <p:nvPr/>
        </p:nvSpPr>
        <p:spPr>
          <a:xfrm>
            <a:off x="2153722" y="5979557"/>
            <a:ext cx="4107180" cy="328255"/>
          </a:xfrm>
          <a:prstGeom prst="rect">
            <a:avLst/>
          </a:prstGeom>
          <a:noFill/>
          <a:ln/>
        </p:spPr>
        <p:txBody>
          <a:bodyPr wrap="none" rtlCol="0" anchor="t"/>
          <a:lstStyle/>
          <a:p>
            <a:pPr marL="0" indent="0" algn="l">
              <a:lnSpc>
                <a:spcPts val="2585"/>
              </a:lnSpc>
              <a:buNone/>
            </a:pPr>
            <a:r>
              <a:rPr lang="en-US" sz="2068" dirty="0">
                <a:solidFill>
                  <a:srgbClr val="2C3249"/>
                </a:solidFill>
                <a:latin typeface="Kanit" pitchFamily="34" charset="0"/>
                <a:ea typeface="Kanit" pitchFamily="34" charset="-122"/>
                <a:cs typeface="Kanit" pitchFamily="34" charset="-120"/>
              </a:rPr>
              <a:t>Customer Relationship Management</a:t>
            </a:r>
            <a:endParaRPr lang="en-US" sz="2068" dirty="0"/>
          </a:p>
        </p:txBody>
      </p:sp>
      <p:sp>
        <p:nvSpPr>
          <p:cNvPr id="14" name="Text 8"/>
          <p:cNvSpPr/>
          <p:nvPr/>
        </p:nvSpPr>
        <p:spPr>
          <a:xfrm>
            <a:off x="2153722" y="6433780"/>
            <a:ext cx="8031123" cy="672465"/>
          </a:xfrm>
          <a:prstGeom prst="rect">
            <a:avLst/>
          </a:prstGeom>
          <a:noFill/>
          <a:ln/>
        </p:spPr>
        <p:txBody>
          <a:bodyPr wrap="square" rtlCol="0" anchor="t"/>
          <a:lstStyle/>
          <a:p>
            <a:pPr marL="0" indent="0" algn="l">
              <a:lnSpc>
                <a:spcPts val="2647"/>
              </a:lnSpc>
              <a:buNone/>
            </a:pPr>
            <a:r>
              <a:rPr lang="en-US" sz="1655" dirty="0">
                <a:solidFill>
                  <a:srgbClr val="2C3249"/>
                </a:solidFill>
                <a:latin typeface="Martel Sans" pitchFamily="34" charset="0"/>
                <a:ea typeface="Martel Sans" pitchFamily="34" charset="-122"/>
                <a:cs typeface="Martel Sans" pitchFamily="34" charset="-120"/>
              </a:rPr>
              <a:t>Companies utilize decision trees to segment customers, predict buying behaviors, and personalize marketing strategies based on customer attributes.</a:t>
            </a:r>
            <a:endParaRPr lang="en-US" sz="1655"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txBody>
          <a:bodyPr/>
          <a:lstStyle/>
          <a:p>
            <a:endParaRPr lang="en-DE" dirty="0"/>
          </a:p>
        </p:txBody>
      </p:sp>
      <p:sp>
        <p:nvSpPr>
          <p:cNvPr id="3" name="Shape 1"/>
          <p:cNvSpPr/>
          <p:nvPr/>
        </p:nvSpPr>
        <p:spPr>
          <a:xfrm>
            <a:off x="0" y="0"/>
            <a:ext cx="14630400" cy="8229600"/>
          </a:xfrm>
          <a:prstGeom prst="rect">
            <a:avLst/>
          </a:prstGeom>
          <a:solidFill>
            <a:srgbClr val="FFFFFF"/>
          </a:solidFill>
          <a:ln/>
        </p:spPr>
        <p:txBody>
          <a:bodyPr/>
          <a:lstStyle/>
          <a:p>
            <a:endParaRPr lang="en-DE" dirty="0"/>
          </a:p>
        </p:txBody>
      </p:sp>
      <p:sp>
        <p:nvSpPr>
          <p:cNvPr id="4" name="Text 2"/>
          <p:cNvSpPr/>
          <p:nvPr/>
        </p:nvSpPr>
        <p:spPr>
          <a:xfrm>
            <a:off x="2037993" y="1509713"/>
            <a:ext cx="755904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Conclusion and Key Takeaways</a:t>
            </a:r>
            <a:endParaRPr lang="en-US" sz="4374" dirty="0"/>
          </a:p>
        </p:txBody>
      </p:sp>
      <p:sp>
        <p:nvSpPr>
          <p:cNvPr id="5" name="Shape 3"/>
          <p:cNvSpPr/>
          <p:nvPr/>
        </p:nvSpPr>
        <p:spPr>
          <a:xfrm>
            <a:off x="2037993" y="2648426"/>
            <a:ext cx="10554414" cy="4071342"/>
          </a:xfrm>
          <a:prstGeom prst="roundRect">
            <a:avLst>
              <a:gd name="adj" fmla="val 2456"/>
            </a:avLst>
          </a:prstGeom>
          <a:noFill/>
          <a:ln w="13811">
            <a:solidFill>
              <a:srgbClr val="000000">
                <a:alpha val="8000"/>
              </a:srgbClr>
            </a:solidFill>
            <a:prstDash val="solid"/>
          </a:ln>
        </p:spPr>
        <p:txBody>
          <a:bodyPr/>
          <a:lstStyle/>
          <a:p>
            <a:endParaRPr lang="en-DE" dirty="0"/>
          </a:p>
        </p:txBody>
      </p:sp>
      <p:sp>
        <p:nvSpPr>
          <p:cNvPr id="6" name="Shape 4"/>
          <p:cNvSpPr/>
          <p:nvPr/>
        </p:nvSpPr>
        <p:spPr>
          <a:xfrm>
            <a:off x="2051804" y="2662238"/>
            <a:ext cx="10526792" cy="1347907"/>
          </a:xfrm>
          <a:prstGeom prst="rect">
            <a:avLst/>
          </a:prstGeom>
          <a:solidFill>
            <a:srgbClr val="FFFFFF">
              <a:alpha val="4000"/>
            </a:srgbClr>
          </a:solidFill>
          <a:ln/>
        </p:spPr>
        <p:txBody>
          <a:bodyPr/>
          <a:lstStyle/>
          <a:p>
            <a:endParaRPr lang="en-DE" dirty="0"/>
          </a:p>
        </p:txBody>
      </p:sp>
      <p:sp>
        <p:nvSpPr>
          <p:cNvPr id="7" name="Text 5"/>
          <p:cNvSpPr/>
          <p:nvPr/>
        </p:nvSpPr>
        <p:spPr>
          <a:xfrm>
            <a:off x="2273975" y="2803088"/>
            <a:ext cx="4815245" cy="355402"/>
          </a:xfrm>
          <a:prstGeom prst="rect">
            <a:avLst/>
          </a:prstGeom>
          <a:noFill/>
          <a:ln/>
        </p:spPr>
        <p:txBody>
          <a:bodyPr wrap="non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Powerful and Transparent</a:t>
            </a:r>
            <a:endParaRPr lang="en-US" sz="1750" dirty="0"/>
          </a:p>
        </p:txBody>
      </p:sp>
      <p:sp>
        <p:nvSpPr>
          <p:cNvPr id="8" name="Text 6"/>
          <p:cNvSpPr/>
          <p:nvPr/>
        </p:nvSpPr>
        <p:spPr>
          <a:xfrm>
            <a:off x="7541181" y="2803088"/>
            <a:ext cx="4815245"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Decision trees are powerful and transparent, allowing for the interpretation of complex relationships in data.</a:t>
            </a:r>
            <a:endParaRPr lang="en-US" sz="1750" dirty="0"/>
          </a:p>
        </p:txBody>
      </p:sp>
      <p:sp>
        <p:nvSpPr>
          <p:cNvPr id="9" name="Shape 7"/>
          <p:cNvSpPr/>
          <p:nvPr/>
        </p:nvSpPr>
        <p:spPr>
          <a:xfrm>
            <a:off x="2051804" y="4010144"/>
            <a:ext cx="10526792" cy="1347907"/>
          </a:xfrm>
          <a:prstGeom prst="rect">
            <a:avLst/>
          </a:prstGeom>
          <a:solidFill>
            <a:srgbClr val="000000">
              <a:alpha val="4000"/>
            </a:srgbClr>
          </a:solidFill>
          <a:ln/>
        </p:spPr>
        <p:txBody>
          <a:bodyPr/>
          <a:lstStyle/>
          <a:p>
            <a:endParaRPr lang="en-DE" dirty="0"/>
          </a:p>
        </p:txBody>
      </p:sp>
      <p:sp>
        <p:nvSpPr>
          <p:cNvPr id="10" name="Text 8"/>
          <p:cNvSpPr/>
          <p:nvPr/>
        </p:nvSpPr>
        <p:spPr>
          <a:xfrm>
            <a:off x="2273975" y="4150995"/>
            <a:ext cx="4815245" cy="355402"/>
          </a:xfrm>
          <a:prstGeom prst="rect">
            <a:avLst/>
          </a:prstGeom>
          <a:noFill/>
          <a:ln/>
        </p:spPr>
        <p:txBody>
          <a:bodyPr wrap="non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Prone to Overfitting</a:t>
            </a:r>
            <a:endParaRPr lang="en-US" sz="1750" dirty="0"/>
          </a:p>
        </p:txBody>
      </p:sp>
      <p:sp>
        <p:nvSpPr>
          <p:cNvPr id="11" name="Text 9"/>
          <p:cNvSpPr/>
          <p:nvPr/>
        </p:nvSpPr>
        <p:spPr>
          <a:xfrm>
            <a:off x="7541181" y="4150995"/>
            <a:ext cx="4815245"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It's important to apply pruning techniques and ensemble methods to mitigate the risk of overfitting.</a:t>
            </a:r>
            <a:endParaRPr lang="en-US" sz="1750" dirty="0"/>
          </a:p>
        </p:txBody>
      </p:sp>
      <p:sp>
        <p:nvSpPr>
          <p:cNvPr id="12" name="Shape 10"/>
          <p:cNvSpPr/>
          <p:nvPr/>
        </p:nvSpPr>
        <p:spPr>
          <a:xfrm>
            <a:off x="2051804" y="5358051"/>
            <a:ext cx="10526792" cy="1347907"/>
          </a:xfrm>
          <a:prstGeom prst="rect">
            <a:avLst/>
          </a:prstGeom>
          <a:solidFill>
            <a:srgbClr val="FFFFFF">
              <a:alpha val="4000"/>
            </a:srgbClr>
          </a:solidFill>
          <a:ln/>
        </p:spPr>
        <p:txBody>
          <a:bodyPr/>
          <a:lstStyle/>
          <a:p>
            <a:endParaRPr lang="en-DE" dirty="0"/>
          </a:p>
        </p:txBody>
      </p:sp>
      <p:sp>
        <p:nvSpPr>
          <p:cNvPr id="13" name="Text 11"/>
          <p:cNvSpPr/>
          <p:nvPr/>
        </p:nvSpPr>
        <p:spPr>
          <a:xfrm>
            <a:off x="2273975" y="5498902"/>
            <a:ext cx="4815245" cy="355402"/>
          </a:xfrm>
          <a:prstGeom prst="rect">
            <a:avLst/>
          </a:prstGeom>
          <a:noFill/>
          <a:ln/>
        </p:spPr>
        <p:txBody>
          <a:bodyPr wrap="non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Valuable Tool in AI</a:t>
            </a:r>
            <a:endParaRPr lang="en-US" sz="1750" dirty="0"/>
          </a:p>
        </p:txBody>
      </p:sp>
      <p:sp>
        <p:nvSpPr>
          <p:cNvPr id="14" name="Text 12"/>
          <p:cNvSpPr/>
          <p:nvPr/>
        </p:nvSpPr>
        <p:spPr>
          <a:xfrm>
            <a:off x="7541181" y="5498902"/>
            <a:ext cx="4815245"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Despite their limitations, decision trees remain a valuable tool in AI, especially in domains where interpretability is crucial.</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txBody>
          <a:bodyPr/>
          <a:lstStyle/>
          <a:p>
            <a:endParaRPr lang="en-DE" dirty="0"/>
          </a:p>
        </p:txBody>
      </p:sp>
      <p:sp>
        <p:nvSpPr>
          <p:cNvPr id="3" name="Shape 1"/>
          <p:cNvSpPr/>
          <p:nvPr/>
        </p:nvSpPr>
        <p:spPr>
          <a:xfrm>
            <a:off x="0" y="0"/>
            <a:ext cx="14630400" cy="8229600"/>
          </a:xfrm>
          <a:prstGeom prst="rect">
            <a:avLst/>
          </a:prstGeom>
          <a:solidFill>
            <a:srgbClr val="FFFFFF"/>
          </a:solidFill>
          <a:ln/>
        </p:spPr>
        <p:txBody>
          <a:bodyPr/>
          <a:lstStyle/>
          <a:p>
            <a:endParaRPr lang="en-DE" dirty="0"/>
          </a:p>
        </p:txBody>
      </p:sp>
      <p:sp>
        <p:nvSpPr>
          <p:cNvPr id="5" name="Text 2"/>
          <p:cNvSpPr/>
          <p:nvPr/>
        </p:nvSpPr>
        <p:spPr>
          <a:xfrm>
            <a:off x="3264574" y="5372809"/>
            <a:ext cx="10520601" cy="824747"/>
          </a:xfrm>
          <a:prstGeom prst="rect">
            <a:avLst/>
          </a:prstGeom>
          <a:noFill/>
          <a:ln/>
        </p:spPr>
        <p:txBody>
          <a:bodyPr wrap="square" rtlCol="0" anchor="t"/>
          <a:lstStyle/>
          <a:p>
            <a:pPr marL="0" indent="0">
              <a:lnSpc>
                <a:spcPts val="6561"/>
              </a:lnSpc>
              <a:buNone/>
            </a:pPr>
            <a:r>
              <a:rPr lang="en-US" sz="5249" dirty="0">
                <a:solidFill>
                  <a:srgbClr val="272D45"/>
                </a:solidFill>
                <a:latin typeface="Kanit" pitchFamily="34" charset="0"/>
                <a:ea typeface="Kanit" pitchFamily="34" charset="-122"/>
                <a:cs typeface="Kanit" pitchFamily="34" charset="-120"/>
              </a:rPr>
              <a:t>Introduction to Decision Trees</a:t>
            </a:r>
            <a:endParaRPr lang="en-US" sz="5249" dirty="0"/>
          </a:p>
        </p:txBody>
      </p:sp>
      <p:sp>
        <p:nvSpPr>
          <p:cNvPr id="6" name="Text 3"/>
          <p:cNvSpPr/>
          <p:nvPr/>
        </p:nvSpPr>
        <p:spPr>
          <a:xfrm>
            <a:off x="1203960" y="6425219"/>
            <a:ext cx="12885420"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A decision tree is a popular supervised learning algorithm used in the field of artificial intelligence, particularly in data mining and machine learning. It is a flowchart-like tree structure where an internal node represents a feature, the branch represents a decision rule, and each leaf node represents an outcome.</a:t>
            </a:r>
            <a:endParaRPr lang="en-US" sz="1750" dirty="0"/>
          </a:p>
        </p:txBody>
      </p:sp>
      <p:sp>
        <p:nvSpPr>
          <p:cNvPr id="8" name="Text 5"/>
          <p:cNvSpPr/>
          <p:nvPr/>
        </p:nvSpPr>
        <p:spPr>
          <a:xfrm>
            <a:off x="6432471" y="5945148"/>
            <a:ext cx="129540" cy="365760"/>
          </a:xfrm>
          <a:prstGeom prst="rect">
            <a:avLst/>
          </a:prstGeom>
          <a:noFill/>
          <a:ln/>
        </p:spPr>
        <p:txBody>
          <a:bodyPr wrap="none" rtlCol="0" anchor="t"/>
          <a:lstStyle/>
          <a:p>
            <a:pPr marL="0" indent="0" algn="ctr">
              <a:lnSpc>
                <a:spcPts val="2880"/>
              </a:lnSpc>
              <a:buNone/>
            </a:pPr>
            <a:endParaRPr lang="en-US" sz="1152" dirty="0"/>
          </a:p>
        </p:txBody>
      </p:sp>
      <p:sp>
        <p:nvSpPr>
          <p:cNvPr id="9" name="Text 6"/>
          <p:cNvSpPr/>
          <p:nvPr/>
        </p:nvSpPr>
        <p:spPr>
          <a:xfrm>
            <a:off x="6786086" y="5933599"/>
            <a:ext cx="1981200" cy="388858"/>
          </a:xfrm>
          <a:prstGeom prst="rect">
            <a:avLst/>
          </a:prstGeom>
          <a:noFill/>
          <a:ln/>
        </p:spPr>
        <p:txBody>
          <a:bodyPr wrap="none" rtlCol="0" anchor="t"/>
          <a:lstStyle/>
          <a:p>
            <a:pPr marL="0" indent="0" algn="l">
              <a:lnSpc>
                <a:spcPts val="3062"/>
              </a:lnSpc>
              <a:buNone/>
            </a:pPr>
            <a:endParaRPr lang="en-US" sz="2187" dirty="0"/>
          </a:p>
        </p:txBody>
      </p:sp>
      <p:pic>
        <p:nvPicPr>
          <p:cNvPr id="12" name="Picture 11" descr="A diagram of a tree&#10;&#10;Description automatically generated">
            <a:extLst>
              <a:ext uri="{FF2B5EF4-FFF2-40B4-BE49-F238E27FC236}">
                <a16:creationId xmlns:a16="http://schemas.microsoft.com/office/drawing/2014/main" id="{2D6EA3A5-A621-2B99-FB88-25DEA6FD5C6A}"/>
              </a:ext>
            </a:extLst>
          </p:cNvPr>
          <p:cNvPicPr>
            <a:picLocks noChangeAspect="1"/>
          </p:cNvPicPr>
          <p:nvPr/>
        </p:nvPicPr>
        <p:blipFill>
          <a:blip r:embed="rId3"/>
          <a:stretch>
            <a:fillRect/>
          </a:stretch>
        </p:blipFill>
        <p:spPr>
          <a:xfrm>
            <a:off x="1814854" y="117419"/>
            <a:ext cx="9494313" cy="524560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txBody>
          <a:bodyPr/>
          <a:lstStyle/>
          <a:p>
            <a:endParaRPr lang="en-DE" dirty="0"/>
          </a:p>
        </p:txBody>
      </p:sp>
      <p:sp>
        <p:nvSpPr>
          <p:cNvPr id="3" name="Shape 1"/>
          <p:cNvSpPr/>
          <p:nvPr/>
        </p:nvSpPr>
        <p:spPr>
          <a:xfrm>
            <a:off x="0" y="0"/>
            <a:ext cx="14630400" cy="8229600"/>
          </a:xfrm>
          <a:prstGeom prst="rect">
            <a:avLst/>
          </a:prstGeom>
          <a:solidFill>
            <a:srgbClr val="FFFFFF"/>
          </a:solidFill>
          <a:ln/>
        </p:spPr>
        <p:txBody>
          <a:bodyPr/>
          <a:lstStyle/>
          <a:p>
            <a:endParaRPr lang="en-DE" dirty="0"/>
          </a:p>
        </p:txBody>
      </p:sp>
      <p:sp>
        <p:nvSpPr>
          <p:cNvPr id="4" name="Text 2"/>
          <p:cNvSpPr/>
          <p:nvPr/>
        </p:nvSpPr>
        <p:spPr>
          <a:xfrm>
            <a:off x="2152650" y="598765"/>
            <a:ext cx="5730240" cy="679252"/>
          </a:xfrm>
          <a:prstGeom prst="rect">
            <a:avLst/>
          </a:prstGeom>
          <a:noFill/>
          <a:ln/>
        </p:spPr>
        <p:txBody>
          <a:bodyPr wrap="none" rtlCol="0" anchor="t"/>
          <a:lstStyle/>
          <a:p>
            <a:pPr marL="0" indent="0">
              <a:lnSpc>
                <a:spcPts val="5349"/>
              </a:lnSpc>
              <a:buNone/>
            </a:pPr>
            <a:r>
              <a:rPr lang="en-US" sz="4279" dirty="0">
                <a:solidFill>
                  <a:srgbClr val="272D45"/>
                </a:solidFill>
                <a:latin typeface="Kanit" pitchFamily="34" charset="0"/>
                <a:ea typeface="Kanit" pitchFamily="34" charset="-122"/>
                <a:cs typeface="Kanit" pitchFamily="34" charset="-120"/>
              </a:rPr>
              <a:t>What is a Decision Tree?</a:t>
            </a:r>
            <a:endParaRPr lang="en-US" sz="4279" dirty="0"/>
          </a:p>
        </p:txBody>
      </p:sp>
      <p:pic>
        <p:nvPicPr>
          <p:cNvPr id="5" name="Image 0" descr="preencoded.png"/>
          <p:cNvPicPr>
            <a:picLocks noChangeAspect="1"/>
          </p:cNvPicPr>
          <p:nvPr/>
        </p:nvPicPr>
        <p:blipFill>
          <a:blip r:embed="rId3"/>
          <a:stretch>
            <a:fillRect/>
          </a:stretch>
        </p:blipFill>
        <p:spPr>
          <a:xfrm>
            <a:off x="2152650" y="1712714"/>
            <a:ext cx="4999434" cy="3089791"/>
          </a:xfrm>
          <a:prstGeom prst="rect">
            <a:avLst/>
          </a:prstGeom>
        </p:spPr>
      </p:pic>
      <p:sp>
        <p:nvSpPr>
          <p:cNvPr id="6" name="Text 3"/>
          <p:cNvSpPr/>
          <p:nvPr/>
        </p:nvSpPr>
        <p:spPr>
          <a:xfrm>
            <a:off x="2152650" y="5074206"/>
            <a:ext cx="2225040" cy="339566"/>
          </a:xfrm>
          <a:prstGeom prst="rect">
            <a:avLst/>
          </a:prstGeom>
          <a:noFill/>
          <a:ln/>
        </p:spPr>
        <p:txBody>
          <a:bodyPr wrap="none" rtlCol="0" anchor="t"/>
          <a:lstStyle/>
          <a:p>
            <a:pPr marL="0" indent="0" algn="l">
              <a:lnSpc>
                <a:spcPts val="2674"/>
              </a:lnSpc>
              <a:buNone/>
            </a:pPr>
            <a:r>
              <a:rPr lang="en-US" sz="2139" dirty="0">
                <a:solidFill>
                  <a:srgbClr val="272D45"/>
                </a:solidFill>
                <a:latin typeface="Kanit" pitchFamily="34" charset="0"/>
                <a:ea typeface="Kanit" pitchFamily="34" charset="-122"/>
                <a:cs typeface="Kanit" pitchFamily="34" charset="-120"/>
              </a:rPr>
              <a:t>Tree-like Structure</a:t>
            </a:r>
            <a:endParaRPr lang="en-US" sz="2139" dirty="0"/>
          </a:p>
        </p:txBody>
      </p:sp>
      <p:sp>
        <p:nvSpPr>
          <p:cNvPr id="7" name="Text 4"/>
          <p:cNvSpPr/>
          <p:nvPr/>
        </p:nvSpPr>
        <p:spPr>
          <a:xfrm>
            <a:off x="2152650" y="5544145"/>
            <a:ext cx="4999434" cy="2086689"/>
          </a:xfrm>
          <a:prstGeom prst="rect">
            <a:avLst/>
          </a:prstGeom>
          <a:noFill/>
          <a:ln/>
        </p:spPr>
        <p:txBody>
          <a:bodyPr wrap="square" rtlCol="0" anchor="t"/>
          <a:lstStyle/>
          <a:p>
            <a:pPr marL="0" indent="0" algn="l">
              <a:lnSpc>
                <a:spcPts val="2739"/>
              </a:lnSpc>
              <a:buNone/>
            </a:pPr>
            <a:r>
              <a:rPr lang="en-US" sz="1712" dirty="0">
                <a:solidFill>
                  <a:srgbClr val="2C3249"/>
                </a:solidFill>
                <a:latin typeface="Martel Sans" pitchFamily="34" charset="0"/>
                <a:ea typeface="Martel Sans" pitchFamily="34" charset="-122"/>
                <a:cs typeface="Martel Sans" pitchFamily="34" charset="-120"/>
              </a:rPr>
              <a:t>A decision tree is a tree-like model that is built by recursively splitting the data into subsets based on the most significant attribute. This process continues until a stopping criterion is met, resulting in a tree structure resembling a flowchart.</a:t>
            </a:r>
            <a:endParaRPr lang="en-US" sz="1712" dirty="0"/>
          </a:p>
        </p:txBody>
      </p:sp>
      <p:pic>
        <p:nvPicPr>
          <p:cNvPr id="8" name="Image 1" descr="preencoded.png"/>
          <p:cNvPicPr>
            <a:picLocks noChangeAspect="1"/>
          </p:cNvPicPr>
          <p:nvPr/>
        </p:nvPicPr>
        <p:blipFill>
          <a:blip r:embed="rId4"/>
          <a:stretch>
            <a:fillRect/>
          </a:stretch>
        </p:blipFill>
        <p:spPr>
          <a:xfrm>
            <a:off x="7478078" y="1712714"/>
            <a:ext cx="4999553" cy="3089910"/>
          </a:xfrm>
          <a:prstGeom prst="rect">
            <a:avLst/>
          </a:prstGeom>
        </p:spPr>
      </p:pic>
      <p:sp>
        <p:nvSpPr>
          <p:cNvPr id="9" name="Text 5"/>
          <p:cNvSpPr/>
          <p:nvPr/>
        </p:nvSpPr>
        <p:spPr>
          <a:xfrm>
            <a:off x="7478078" y="5074325"/>
            <a:ext cx="2468880" cy="339566"/>
          </a:xfrm>
          <a:prstGeom prst="rect">
            <a:avLst/>
          </a:prstGeom>
          <a:noFill/>
          <a:ln/>
        </p:spPr>
        <p:txBody>
          <a:bodyPr wrap="none" rtlCol="0" anchor="t"/>
          <a:lstStyle/>
          <a:p>
            <a:pPr marL="0" indent="0" algn="l">
              <a:lnSpc>
                <a:spcPts val="2674"/>
              </a:lnSpc>
              <a:buNone/>
            </a:pPr>
            <a:r>
              <a:rPr lang="en-US" sz="2139" dirty="0">
                <a:solidFill>
                  <a:srgbClr val="272D45"/>
                </a:solidFill>
                <a:latin typeface="Kanit" pitchFamily="34" charset="0"/>
                <a:ea typeface="Kanit" pitchFamily="34" charset="-122"/>
                <a:cs typeface="Kanit" pitchFamily="34" charset="-120"/>
              </a:rPr>
              <a:t>Top-Down Induction</a:t>
            </a:r>
            <a:endParaRPr lang="en-US" sz="2139" dirty="0"/>
          </a:p>
        </p:txBody>
      </p:sp>
      <p:sp>
        <p:nvSpPr>
          <p:cNvPr id="10" name="Text 6"/>
          <p:cNvSpPr/>
          <p:nvPr/>
        </p:nvSpPr>
        <p:spPr>
          <a:xfrm>
            <a:off x="7478078" y="5544264"/>
            <a:ext cx="4999553" cy="1738908"/>
          </a:xfrm>
          <a:prstGeom prst="rect">
            <a:avLst/>
          </a:prstGeom>
          <a:noFill/>
          <a:ln/>
        </p:spPr>
        <p:txBody>
          <a:bodyPr wrap="square" rtlCol="0" anchor="t"/>
          <a:lstStyle/>
          <a:p>
            <a:pPr marL="0" indent="0" algn="l">
              <a:lnSpc>
                <a:spcPts val="2739"/>
              </a:lnSpc>
              <a:buNone/>
            </a:pPr>
            <a:r>
              <a:rPr lang="en-US" sz="1712" dirty="0">
                <a:solidFill>
                  <a:srgbClr val="2C3249"/>
                </a:solidFill>
                <a:latin typeface="Martel Sans" pitchFamily="34" charset="0"/>
                <a:ea typeface="Martel Sans" pitchFamily="34" charset="-122"/>
                <a:cs typeface="Martel Sans" pitchFamily="34" charset="-120"/>
              </a:rPr>
              <a:t>It follows a top-down approach, where decisions for classification or regression are made at the top node, and the tree branches out to form the decision rules based on the values of the variables.</a:t>
            </a:r>
            <a:endParaRPr lang="en-US" sz="1712"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txBody>
          <a:bodyPr/>
          <a:lstStyle/>
          <a:p>
            <a:endParaRPr lang="en-DE" dirty="0"/>
          </a:p>
        </p:txBody>
      </p:sp>
      <p:sp>
        <p:nvSpPr>
          <p:cNvPr id="3" name="Shape 1"/>
          <p:cNvSpPr/>
          <p:nvPr/>
        </p:nvSpPr>
        <p:spPr>
          <a:xfrm>
            <a:off x="0" y="0"/>
            <a:ext cx="14630400" cy="8229600"/>
          </a:xfrm>
          <a:prstGeom prst="rect">
            <a:avLst/>
          </a:prstGeom>
          <a:solidFill>
            <a:srgbClr val="FFFFFF"/>
          </a:solidFill>
          <a:ln/>
        </p:spPr>
        <p:txBody>
          <a:bodyPr/>
          <a:lstStyle/>
          <a:p>
            <a:endParaRPr lang="en-DE" dirty="0"/>
          </a:p>
        </p:txBody>
      </p:sp>
      <p:sp>
        <p:nvSpPr>
          <p:cNvPr id="5" name="Text 2"/>
          <p:cNvSpPr/>
          <p:nvPr/>
        </p:nvSpPr>
        <p:spPr>
          <a:xfrm>
            <a:off x="4490799" y="925473"/>
            <a:ext cx="713232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How do Decision Trees Work?</a:t>
            </a:r>
            <a:endParaRPr lang="en-US" sz="4374" dirty="0"/>
          </a:p>
        </p:txBody>
      </p:sp>
      <p:sp>
        <p:nvSpPr>
          <p:cNvPr id="6" name="Shape 3"/>
          <p:cNvSpPr/>
          <p:nvPr/>
        </p:nvSpPr>
        <p:spPr>
          <a:xfrm>
            <a:off x="4801910" y="1953101"/>
            <a:ext cx="44410" cy="5351026"/>
          </a:xfrm>
          <a:prstGeom prst="roundRect">
            <a:avLst>
              <a:gd name="adj" fmla="val 225151"/>
            </a:avLst>
          </a:prstGeom>
          <a:solidFill>
            <a:srgbClr val="C5D2CF"/>
          </a:solidFill>
          <a:ln/>
        </p:spPr>
        <p:txBody>
          <a:bodyPr/>
          <a:lstStyle/>
          <a:p>
            <a:endParaRPr lang="en-DE" dirty="0"/>
          </a:p>
        </p:txBody>
      </p:sp>
      <p:sp>
        <p:nvSpPr>
          <p:cNvPr id="7" name="Shape 4"/>
          <p:cNvSpPr/>
          <p:nvPr/>
        </p:nvSpPr>
        <p:spPr>
          <a:xfrm>
            <a:off x="5074027" y="2354401"/>
            <a:ext cx="777597" cy="44410"/>
          </a:xfrm>
          <a:prstGeom prst="roundRect">
            <a:avLst>
              <a:gd name="adj" fmla="val 225151"/>
            </a:avLst>
          </a:prstGeom>
          <a:solidFill>
            <a:srgbClr val="C5D2CF"/>
          </a:solidFill>
          <a:ln/>
        </p:spPr>
        <p:txBody>
          <a:bodyPr/>
          <a:lstStyle/>
          <a:p>
            <a:endParaRPr lang="en-DE" dirty="0"/>
          </a:p>
        </p:txBody>
      </p:sp>
      <p:sp>
        <p:nvSpPr>
          <p:cNvPr id="8" name="Shape 5"/>
          <p:cNvSpPr/>
          <p:nvPr/>
        </p:nvSpPr>
        <p:spPr>
          <a:xfrm>
            <a:off x="4574084" y="2126694"/>
            <a:ext cx="499943" cy="499943"/>
          </a:xfrm>
          <a:prstGeom prst="roundRect">
            <a:avLst>
              <a:gd name="adj" fmla="val 20000"/>
            </a:avLst>
          </a:prstGeom>
          <a:solidFill>
            <a:srgbClr val="DFECE9"/>
          </a:solidFill>
          <a:ln w="13811">
            <a:solidFill>
              <a:srgbClr val="C5D2CF"/>
            </a:solidFill>
            <a:prstDash val="solid"/>
          </a:ln>
        </p:spPr>
        <p:txBody>
          <a:bodyPr/>
          <a:lstStyle/>
          <a:p>
            <a:endParaRPr lang="en-DE" dirty="0"/>
          </a:p>
        </p:txBody>
      </p:sp>
      <p:sp>
        <p:nvSpPr>
          <p:cNvPr id="9" name="Text 6"/>
          <p:cNvSpPr/>
          <p:nvPr/>
        </p:nvSpPr>
        <p:spPr>
          <a:xfrm>
            <a:off x="4774466" y="2168366"/>
            <a:ext cx="9906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10" name="Text 7"/>
          <p:cNvSpPr/>
          <p:nvPr/>
        </p:nvSpPr>
        <p:spPr>
          <a:xfrm>
            <a:off x="6046113" y="2175272"/>
            <a:ext cx="229362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Attribute Selection</a:t>
            </a:r>
            <a:endParaRPr lang="en-US" sz="2187" dirty="0"/>
          </a:p>
        </p:txBody>
      </p:sp>
      <p:sp>
        <p:nvSpPr>
          <p:cNvPr id="11" name="Text 8"/>
          <p:cNvSpPr/>
          <p:nvPr/>
        </p:nvSpPr>
        <p:spPr>
          <a:xfrm>
            <a:off x="6046113" y="2655689"/>
            <a:ext cx="7751088" cy="71080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Decision trees select the best attribute to split the data at each node, aiming to maximize the information gain and minimize impurity.</a:t>
            </a:r>
            <a:endParaRPr lang="en-US" sz="1750" dirty="0"/>
          </a:p>
        </p:txBody>
      </p:sp>
      <p:sp>
        <p:nvSpPr>
          <p:cNvPr id="12" name="Shape 9"/>
          <p:cNvSpPr/>
          <p:nvPr/>
        </p:nvSpPr>
        <p:spPr>
          <a:xfrm>
            <a:off x="5074027" y="4212134"/>
            <a:ext cx="777597" cy="44410"/>
          </a:xfrm>
          <a:prstGeom prst="roundRect">
            <a:avLst>
              <a:gd name="adj" fmla="val 225151"/>
            </a:avLst>
          </a:prstGeom>
          <a:solidFill>
            <a:srgbClr val="C5D2CF"/>
          </a:solidFill>
          <a:ln/>
        </p:spPr>
        <p:txBody>
          <a:bodyPr/>
          <a:lstStyle/>
          <a:p>
            <a:endParaRPr lang="en-DE" dirty="0"/>
          </a:p>
        </p:txBody>
      </p:sp>
      <p:sp>
        <p:nvSpPr>
          <p:cNvPr id="13" name="Shape 10"/>
          <p:cNvSpPr/>
          <p:nvPr/>
        </p:nvSpPr>
        <p:spPr>
          <a:xfrm>
            <a:off x="4574084" y="3984427"/>
            <a:ext cx="499943" cy="499943"/>
          </a:xfrm>
          <a:prstGeom prst="roundRect">
            <a:avLst>
              <a:gd name="adj" fmla="val 20000"/>
            </a:avLst>
          </a:prstGeom>
          <a:solidFill>
            <a:srgbClr val="DFECE9"/>
          </a:solidFill>
          <a:ln w="13811">
            <a:solidFill>
              <a:srgbClr val="C5D2CF"/>
            </a:solidFill>
            <a:prstDash val="solid"/>
          </a:ln>
        </p:spPr>
        <p:txBody>
          <a:bodyPr/>
          <a:lstStyle/>
          <a:p>
            <a:endParaRPr lang="en-DE" dirty="0"/>
          </a:p>
        </p:txBody>
      </p:sp>
      <p:sp>
        <p:nvSpPr>
          <p:cNvPr id="14" name="Text 11"/>
          <p:cNvSpPr/>
          <p:nvPr/>
        </p:nvSpPr>
        <p:spPr>
          <a:xfrm>
            <a:off x="4740176" y="4026098"/>
            <a:ext cx="16764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5" name="Text 12"/>
          <p:cNvSpPr/>
          <p:nvPr/>
        </p:nvSpPr>
        <p:spPr>
          <a:xfrm>
            <a:off x="6046113" y="4033004"/>
            <a:ext cx="2221944"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Node Splitting</a:t>
            </a:r>
            <a:endParaRPr lang="en-US" sz="2187" dirty="0"/>
          </a:p>
        </p:txBody>
      </p:sp>
      <p:sp>
        <p:nvSpPr>
          <p:cNvPr id="16" name="Text 13"/>
          <p:cNvSpPr/>
          <p:nvPr/>
        </p:nvSpPr>
        <p:spPr>
          <a:xfrm>
            <a:off x="6046113" y="4513421"/>
            <a:ext cx="7751088" cy="71080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The dataset is recursively split into partitions based on the selected attributes, creating nodes that segment the data effectively.</a:t>
            </a:r>
            <a:endParaRPr lang="en-US" sz="1750" dirty="0"/>
          </a:p>
        </p:txBody>
      </p:sp>
      <p:sp>
        <p:nvSpPr>
          <p:cNvPr id="17" name="Shape 14"/>
          <p:cNvSpPr/>
          <p:nvPr/>
        </p:nvSpPr>
        <p:spPr>
          <a:xfrm>
            <a:off x="5074027" y="6069866"/>
            <a:ext cx="777597" cy="44410"/>
          </a:xfrm>
          <a:prstGeom prst="roundRect">
            <a:avLst>
              <a:gd name="adj" fmla="val 225151"/>
            </a:avLst>
          </a:prstGeom>
          <a:solidFill>
            <a:srgbClr val="C5D2CF"/>
          </a:solidFill>
          <a:ln/>
        </p:spPr>
        <p:txBody>
          <a:bodyPr/>
          <a:lstStyle/>
          <a:p>
            <a:endParaRPr lang="en-DE" dirty="0"/>
          </a:p>
        </p:txBody>
      </p:sp>
      <p:sp>
        <p:nvSpPr>
          <p:cNvPr id="18" name="Shape 15"/>
          <p:cNvSpPr/>
          <p:nvPr/>
        </p:nvSpPr>
        <p:spPr>
          <a:xfrm>
            <a:off x="4574084" y="5842159"/>
            <a:ext cx="499943" cy="499943"/>
          </a:xfrm>
          <a:prstGeom prst="roundRect">
            <a:avLst>
              <a:gd name="adj" fmla="val 20000"/>
            </a:avLst>
          </a:prstGeom>
          <a:solidFill>
            <a:srgbClr val="DFECE9"/>
          </a:solidFill>
          <a:ln w="13811">
            <a:solidFill>
              <a:srgbClr val="C5D2CF"/>
            </a:solidFill>
            <a:prstDash val="solid"/>
          </a:ln>
        </p:spPr>
        <p:txBody>
          <a:bodyPr/>
          <a:lstStyle/>
          <a:p>
            <a:endParaRPr lang="en-DE" dirty="0"/>
          </a:p>
        </p:txBody>
      </p:sp>
      <p:sp>
        <p:nvSpPr>
          <p:cNvPr id="19" name="Text 16"/>
          <p:cNvSpPr/>
          <p:nvPr/>
        </p:nvSpPr>
        <p:spPr>
          <a:xfrm>
            <a:off x="4736366" y="5883831"/>
            <a:ext cx="17526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20" name="Text 17"/>
          <p:cNvSpPr/>
          <p:nvPr/>
        </p:nvSpPr>
        <p:spPr>
          <a:xfrm>
            <a:off x="6046113" y="5890736"/>
            <a:ext cx="262890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Leaf Node Generation</a:t>
            </a:r>
            <a:endParaRPr lang="en-US" sz="2187" dirty="0"/>
          </a:p>
        </p:txBody>
      </p:sp>
      <p:sp>
        <p:nvSpPr>
          <p:cNvPr id="21" name="Text 18"/>
          <p:cNvSpPr/>
          <p:nvPr/>
        </p:nvSpPr>
        <p:spPr>
          <a:xfrm>
            <a:off x="6046113" y="6371153"/>
            <a:ext cx="7751088" cy="71080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Leaf nodes are generated based on specific criteria, resulting in the assignment of class labels or regression values.</a:t>
            </a:r>
            <a:endParaRPr lang="en-US" sz="1750" dirty="0"/>
          </a:p>
        </p:txBody>
      </p:sp>
      <p:pic>
        <p:nvPicPr>
          <p:cNvPr id="24" name="Picture 23" descr="A diagram of a tree&#10;&#10;Description automatically generated">
            <a:extLst>
              <a:ext uri="{FF2B5EF4-FFF2-40B4-BE49-F238E27FC236}">
                <a16:creationId xmlns:a16="http://schemas.microsoft.com/office/drawing/2014/main" id="{BD2A922D-44E3-D2D8-F408-013865036104}"/>
              </a:ext>
            </a:extLst>
          </p:cNvPr>
          <p:cNvPicPr>
            <a:picLocks noChangeAspect="1"/>
          </p:cNvPicPr>
          <p:nvPr/>
        </p:nvPicPr>
        <p:blipFill>
          <a:blip r:embed="rId3"/>
          <a:stretch>
            <a:fillRect/>
          </a:stretch>
        </p:blipFill>
        <p:spPr>
          <a:xfrm>
            <a:off x="61550" y="2310707"/>
            <a:ext cx="4398621" cy="384726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txBody>
          <a:bodyPr/>
          <a:lstStyle/>
          <a:p>
            <a:endParaRPr lang="en-DE" dirty="0"/>
          </a:p>
        </p:txBody>
      </p:sp>
      <p:sp>
        <p:nvSpPr>
          <p:cNvPr id="3" name="Shape 1"/>
          <p:cNvSpPr/>
          <p:nvPr/>
        </p:nvSpPr>
        <p:spPr>
          <a:xfrm>
            <a:off x="7620" y="15240"/>
            <a:ext cx="14630400" cy="8229600"/>
          </a:xfrm>
          <a:prstGeom prst="rect">
            <a:avLst/>
          </a:prstGeom>
          <a:solidFill>
            <a:srgbClr val="FFFFFF"/>
          </a:solidFill>
          <a:ln/>
        </p:spPr>
        <p:txBody>
          <a:bodyPr/>
          <a:lstStyle/>
          <a:p>
            <a:endParaRPr lang="en-DE" dirty="0"/>
          </a:p>
        </p:txBody>
      </p:sp>
      <p:sp>
        <p:nvSpPr>
          <p:cNvPr id="5" name="Text 2"/>
          <p:cNvSpPr/>
          <p:nvPr/>
        </p:nvSpPr>
        <p:spPr>
          <a:xfrm>
            <a:off x="4490799" y="1124069"/>
            <a:ext cx="9306401" cy="1388745"/>
          </a:xfrm>
          <a:prstGeom prst="rect">
            <a:avLst/>
          </a:prstGeom>
          <a:noFill/>
          <a:ln/>
        </p:spPr>
        <p:txBody>
          <a:bodyPr wrap="squar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Advantages of Using Decision Trees in AI</a:t>
            </a:r>
            <a:endParaRPr lang="en-US" sz="4374" dirty="0"/>
          </a:p>
        </p:txBody>
      </p:sp>
      <p:sp>
        <p:nvSpPr>
          <p:cNvPr id="6" name="Shape 3"/>
          <p:cNvSpPr/>
          <p:nvPr/>
        </p:nvSpPr>
        <p:spPr>
          <a:xfrm>
            <a:off x="4490799" y="2846070"/>
            <a:ext cx="4542115" cy="2373987"/>
          </a:xfrm>
          <a:prstGeom prst="roundRect">
            <a:avLst>
              <a:gd name="adj" fmla="val 4212"/>
            </a:avLst>
          </a:prstGeom>
          <a:solidFill>
            <a:srgbClr val="DFECE9"/>
          </a:solidFill>
          <a:ln w="13811">
            <a:solidFill>
              <a:srgbClr val="C5D2CF"/>
            </a:solidFill>
            <a:prstDash val="solid"/>
          </a:ln>
        </p:spPr>
        <p:txBody>
          <a:bodyPr/>
          <a:lstStyle/>
          <a:p>
            <a:endParaRPr lang="en-DE" dirty="0"/>
          </a:p>
        </p:txBody>
      </p:sp>
      <p:sp>
        <p:nvSpPr>
          <p:cNvPr id="7" name="Text 4"/>
          <p:cNvSpPr/>
          <p:nvPr/>
        </p:nvSpPr>
        <p:spPr>
          <a:xfrm>
            <a:off x="4726781" y="3082052"/>
            <a:ext cx="2221944"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Interpretability</a:t>
            </a:r>
            <a:endParaRPr lang="en-US" sz="2187" dirty="0"/>
          </a:p>
        </p:txBody>
      </p:sp>
      <p:sp>
        <p:nvSpPr>
          <p:cNvPr id="8" name="Text 5"/>
          <p:cNvSpPr/>
          <p:nvPr/>
        </p:nvSpPr>
        <p:spPr>
          <a:xfrm>
            <a:off x="4726781" y="3562469"/>
            <a:ext cx="4070152"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Decision trees provide clear and easy to understand decision rules, making them interpretable and suitable for knowledge representation.</a:t>
            </a:r>
            <a:endParaRPr lang="en-US" sz="1750" dirty="0"/>
          </a:p>
        </p:txBody>
      </p:sp>
      <p:sp>
        <p:nvSpPr>
          <p:cNvPr id="9" name="Shape 6"/>
          <p:cNvSpPr/>
          <p:nvPr/>
        </p:nvSpPr>
        <p:spPr>
          <a:xfrm>
            <a:off x="9255085" y="2846070"/>
            <a:ext cx="4542115" cy="2373987"/>
          </a:xfrm>
          <a:prstGeom prst="roundRect">
            <a:avLst>
              <a:gd name="adj" fmla="val 4212"/>
            </a:avLst>
          </a:prstGeom>
          <a:solidFill>
            <a:srgbClr val="DFECE9"/>
          </a:solidFill>
          <a:ln w="13811">
            <a:solidFill>
              <a:srgbClr val="C5D2CF"/>
            </a:solidFill>
            <a:prstDash val="solid"/>
          </a:ln>
        </p:spPr>
        <p:txBody>
          <a:bodyPr/>
          <a:lstStyle/>
          <a:p>
            <a:endParaRPr lang="en-DE" dirty="0"/>
          </a:p>
        </p:txBody>
      </p:sp>
      <p:sp>
        <p:nvSpPr>
          <p:cNvPr id="10" name="Text 7"/>
          <p:cNvSpPr/>
          <p:nvPr/>
        </p:nvSpPr>
        <p:spPr>
          <a:xfrm>
            <a:off x="9491067" y="3082052"/>
            <a:ext cx="265176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Handling Missing Data</a:t>
            </a:r>
            <a:endParaRPr lang="en-US" sz="2187" dirty="0"/>
          </a:p>
        </p:txBody>
      </p:sp>
      <p:sp>
        <p:nvSpPr>
          <p:cNvPr id="11" name="Text 8"/>
          <p:cNvSpPr/>
          <p:nvPr/>
        </p:nvSpPr>
        <p:spPr>
          <a:xfrm>
            <a:off x="9491067" y="3562469"/>
            <a:ext cx="4070152"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They can handle missing values and are robust to outliers, reducing the need for extensive data preprocessing.</a:t>
            </a:r>
            <a:endParaRPr lang="en-US" sz="1750" dirty="0"/>
          </a:p>
        </p:txBody>
      </p:sp>
      <p:sp>
        <p:nvSpPr>
          <p:cNvPr id="12" name="Shape 9"/>
          <p:cNvSpPr/>
          <p:nvPr/>
        </p:nvSpPr>
        <p:spPr>
          <a:xfrm>
            <a:off x="4490799" y="5442228"/>
            <a:ext cx="9306401" cy="1663184"/>
          </a:xfrm>
          <a:prstGeom prst="roundRect">
            <a:avLst>
              <a:gd name="adj" fmla="val 6012"/>
            </a:avLst>
          </a:prstGeom>
          <a:solidFill>
            <a:srgbClr val="DFECE9"/>
          </a:solidFill>
          <a:ln w="13811">
            <a:solidFill>
              <a:srgbClr val="C5D2CF"/>
            </a:solidFill>
            <a:prstDash val="solid"/>
          </a:ln>
        </p:spPr>
        <p:txBody>
          <a:bodyPr/>
          <a:lstStyle/>
          <a:p>
            <a:endParaRPr lang="en-DE" dirty="0"/>
          </a:p>
        </p:txBody>
      </p:sp>
      <p:sp>
        <p:nvSpPr>
          <p:cNvPr id="13" name="Text 10"/>
          <p:cNvSpPr/>
          <p:nvPr/>
        </p:nvSpPr>
        <p:spPr>
          <a:xfrm>
            <a:off x="4726781" y="5678210"/>
            <a:ext cx="2221944"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Applicability</a:t>
            </a:r>
            <a:endParaRPr lang="en-US" sz="2187" dirty="0"/>
          </a:p>
        </p:txBody>
      </p:sp>
      <p:sp>
        <p:nvSpPr>
          <p:cNvPr id="14" name="Text 11"/>
          <p:cNvSpPr/>
          <p:nvPr/>
        </p:nvSpPr>
        <p:spPr>
          <a:xfrm>
            <a:off x="4726781" y="6158627"/>
            <a:ext cx="8834438" cy="710803"/>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They can be used for both classification and regression tasks, offering versatility and wide applicability in AI systems.</a:t>
            </a:r>
            <a:endParaRPr lang="en-US" sz="1750" dirty="0"/>
          </a:p>
        </p:txBody>
      </p:sp>
      <p:pic>
        <p:nvPicPr>
          <p:cNvPr id="17" name="Picture 16" descr="A diagram of a decision tree&#10;&#10;Description automatically generated">
            <a:extLst>
              <a:ext uri="{FF2B5EF4-FFF2-40B4-BE49-F238E27FC236}">
                <a16:creationId xmlns:a16="http://schemas.microsoft.com/office/drawing/2014/main" id="{7158CF93-0891-7AB1-BAC9-C3C218CA1D3B}"/>
              </a:ext>
            </a:extLst>
          </p:cNvPr>
          <p:cNvPicPr>
            <a:picLocks noChangeAspect="1"/>
          </p:cNvPicPr>
          <p:nvPr/>
        </p:nvPicPr>
        <p:blipFill rotWithShape="1">
          <a:blip r:embed="rId3"/>
          <a:srcRect l="25062" t="20198" r="24375"/>
          <a:stretch/>
        </p:blipFill>
        <p:spPr>
          <a:xfrm>
            <a:off x="83821" y="2721234"/>
            <a:ext cx="4084320" cy="362600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txBody>
          <a:bodyPr/>
          <a:lstStyle/>
          <a:p>
            <a:endParaRPr lang="en-DE" dirty="0"/>
          </a:p>
        </p:txBody>
      </p:sp>
      <p:sp>
        <p:nvSpPr>
          <p:cNvPr id="3" name="Shape 1"/>
          <p:cNvSpPr/>
          <p:nvPr/>
        </p:nvSpPr>
        <p:spPr>
          <a:xfrm>
            <a:off x="0" y="15240"/>
            <a:ext cx="14630400" cy="8229600"/>
          </a:xfrm>
          <a:prstGeom prst="rect">
            <a:avLst/>
          </a:prstGeom>
          <a:solidFill>
            <a:srgbClr val="FFFFFF"/>
          </a:solidFill>
          <a:ln/>
        </p:spPr>
        <p:txBody>
          <a:bodyPr/>
          <a:lstStyle/>
          <a:p>
            <a:endParaRPr lang="en-DE" dirty="0"/>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562469"/>
            <a:ext cx="707136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Limitations of Decision Trees</a:t>
            </a:r>
            <a:endParaRPr lang="en-US" sz="4374" dirty="0"/>
          </a:p>
        </p:txBody>
      </p:sp>
      <p:sp>
        <p:nvSpPr>
          <p:cNvPr id="6" name="Shape 3"/>
          <p:cNvSpPr/>
          <p:nvPr/>
        </p:nvSpPr>
        <p:spPr>
          <a:xfrm>
            <a:off x="2037993" y="4763691"/>
            <a:ext cx="499943" cy="499943"/>
          </a:xfrm>
          <a:prstGeom prst="roundRect">
            <a:avLst>
              <a:gd name="adj" fmla="val 20000"/>
            </a:avLst>
          </a:prstGeom>
          <a:solidFill>
            <a:srgbClr val="DFECE9"/>
          </a:solidFill>
          <a:ln w="13811">
            <a:solidFill>
              <a:srgbClr val="C5D2CF"/>
            </a:solidFill>
            <a:prstDash val="solid"/>
          </a:ln>
        </p:spPr>
        <p:txBody>
          <a:bodyPr/>
          <a:lstStyle/>
          <a:p>
            <a:endParaRPr lang="en-DE" dirty="0"/>
          </a:p>
        </p:txBody>
      </p:sp>
      <p:sp>
        <p:nvSpPr>
          <p:cNvPr id="7" name="Text 4"/>
          <p:cNvSpPr/>
          <p:nvPr/>
        </p:nvSpPr>
        <p:spPr>
          <a:xfrm>
            <a:off x="2238375" y="4805362"/>
            <a:ext cx="9906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8" name="Text 5"/>
          <p:cNvSpPr/>
          <p:nvPr/>
        </p:nvSpPr>
        <p:spPr>
          <a:xfrm>
            <a:off x="2760107" y="4840010"/>
            <a:ext cx="2221944"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Overfitting</a:t>
            </a:r>
            <a:endParaRPr lang="en-US" sz="2187" dirty="0"/>
          </a:p>
        </p:txBody>
      </p:sp>
      <p:sp>
        <p:nvSpPr>
          <p:cNvPr id="9" name="Text 6"/>
          <p:cNvSpPr/>
          <p:nvPr/>
        </p:nvSpPr>
        <p:spPr>
          <a:xfrm>
            <a:off x="2760107" y="5320427"/>
            <a:ext cx="2647950"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Decision trees are prone to overfitting, especially in complex datasets, leading to generalization.</a:t>
            </a:r>
            <a:endParaRPr lang="en-US" sz="1750" dirty="0"/>
          </a:p>
        </p:txBody>
      </p:sp>
      <p:sp>
        <p:nvSpPr>
          <p:cNvPr id="10" name="Shape 7"/>
          <p:cNvSpPr/>
          <p:nvPr/>
        </p:nvSpPr>
        <p:spPr>
          <a:xfrm>
            <a:off x="5630228" y="4763691"/>
            <a:ext cx="499943" cy="499943"/>
          </a:xfrm>
          <a:prstGeom prst="roundRect">
            <a:avLst>
              <a:gd name="adj" fmla="val 20000"/>
            </a:avLst>
          </a:prstGeom>
          <a:solidFill>
            <a:srgbClr val="DFECE9"/>
          </a:solidFill>
          <a:ln w="13811">
            <a:solidFill>
              <a:srgbClr val="C5D2CF"/>
            </a:solidFill>
            <a:prstDash val="solid"/>
          </a:ln>
        </p:spPr>
        <p:txBody>
          <a:bodyPr/>
          <a:lstStyle/>
          <a:p>
            <a:endParaRPr lang="en-DE" dirty="0"/>
          </a:p>
        </p:txBody>
      </p:sp>
      <p:sp>
        <p:nvSpPr>
          <p:cNvPr id="11" name="Text 8"/>
          <p:cNvSpPr/>
          <p:nvPr/>
        </p:nvSpPr>
        <p:spPr>
          <a:xfrm>
            <a:off x="5796320" y="4805362"/>
            <a:ext cx="16764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2" name="Text 9"/>
          <p:cNvSpPr/>
          <p:nvPr/>
        </p:nvSpPr>
        <p:spPr>
          <a:xfrm>
            <a:off x="6352342" y="4840010"/>
            <a:ext cx="2221944"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Instability</a:t>
            </a:r>
            <a:endParaRPr lang="en-US" sz="2187" dirty="0"/>
          </a:p>
        </p:txBody>
      </p:sp>
      <p:sp>
        <p:nvSpPr>
          <p:cNvPr id="13" name="Text 10"/>
          <p:cNvSpPr/>
          <p:nvPr/>
        </p:nvSpPr>
        <p:spPr>
          <a:xfrm>
            <a:off x="6352342" y="5320427"/>
            <a:ext cx="2647950"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They are sensitive to small variations in the data, creating highly varied trees with minor data changes.</a:t>
            </a:r>
            <a:endParaRPr lang="en-US" sz="1750" dirty="0"/>
          </a:p>
        </p:txBody>
      </p:sp>
      <p:sp>
        <p:nvSpPr>
          <p:cNvPr id="14" name="Shape 11"/>
          <p:cNvSpPr/>
          <p:nvPr/>
        </p:nvSpPr>
        <p:spPr>
          <a:xfrm>
            <a:off x="9222462" y="4763691"/>
            <a:ext cx="499943" cy="499943"/>
          </a:xfrm>
          <a:prstGeom prst="roundRect">
            <a:avLst>
              <a:gd name="adj" fmla="val 20000"/>
            </a:avLst>
          </a:prstGeom>
          <a:solidFill>
            <a:srgbClr val="DFECE9"/>
          </a:solidFill>
          <a:ln w="13811">
            <a:solidFill>
              <a:srgbClr val="C5D2CF"/>
            </a:solidFill>
            <a:prstDash val="solid"/>
          </a:ln>
        </p:spPr>
        <p:txBody>
          <a:bodyPr/>
          <a:lstStyle/>
          <a:p>
            <a:endParaRPr lang="en-DE" dirty="0"/>
          </a:p>
        </p:txBody>
      </p:sp>
      <p:sp>
        <p:nvSpPr>
          <p:cNvPr id="15" name="Text 12"/>
          <p:cNvSpPr/>
          <p:nvPr/>
        </p:nvSpPr>
        <p:spPr>
          <a:xfrm>
            <a:off x="9384744" y="4805362"/>
            <a:ext cx="17526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16" name="Text 13"/>
          <p:cNvSpPr/>
          <p:nvPr/>
        </p:nvSpPr>
        <p:spPr>
          <a:xfrm>
            <a:off x="9944576" y="4840010"/>
            <a:ext cx="2647950" cy="694373"/>
          </a:xfrm>
          <a:prstGeom prst="rect">
            <a:avLst/>
          </a:prstGeom>
          <a:noFill/>
          <a:ln/>
        </p:spPr>
        <p:txBody>
          <a:bodyPr wrap="squar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Difficulty with XOR Problems</a:t>
            </a:r>
            <a:endParaRPr lang="en-US" sz="2187" dirty="0"/>
          </a:p>
        </p:txBody>
      </p:sp>
      <p:sp>
        <p:nvSpPr>
          <p:cNvPr id="17" name="Text 14"/>
          <p:cNvSpPr/>
          <p:nvPr/>
        </p:nvSpPr>
        <p:spPr>
          <a:xfrm>
            <a:off x="9944576" y="5667613"/>
            <a:ext cx="2647950"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They struggle to solve the XOR problem, where no single decision boundary can separate the classes effectively.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bg>
      <p:bgPr>
        <a:solidFill>
          <a:schemeClr val="bg1"/>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chemeClr val="bg1"/>
          </a:solidFill>
          <a:ln/>
        </p:spPr>
        <p:txBody>
          <a:bodyPr/>
          <a:lstStyle/>
          <a:p>
            <a:endParaRPr lang="en-DE" dirty="0"/>
          </a:p>
        </p:txBody>
      </p:sp>
      <p:sp>
        <p:nvSpPr>
          <p:cNvPr id="4" name="Text 2"/>
          <p:cNvSpPr/>
          <p:nvPr/>
        </p:nvSpPr>
        <p:spPr>
          <a:xfrm>
            <a:off x="2037993" y="624126"/>
            <a:ext cx="10554414" cy="1388745"/>
          </a:xfrm>
          <a:prstGeom prst="rect">
            <a:avLst/>
          </a:prstGeom>
          <a:noFill/>
          <a:ln/>
        </p:spPr>
        <p:txBody>
          <a:bodyPr wrap="square" rtlCol="0" anchor="t"/>
          <a:lstStyle/>
          <a:p>
            <a:pPr marL="0" indent="0">
              <a:lnSpc>
                <a:spcPts val="5468"/>
              </a:lnSpc>
              <a:buNone/>
            </a:pPr>
            <a:endParaRPr lang="en-US" sz="4374" dirty="0"/>
          </a:p>
        </p:txBody>
      </p:sp>
      <p:sp>
        <p:nvSpPr>
          <p:cNvPr id="5" name="Text 3"/>
          <p:cNvSpPr/>
          <p:nvPr/>
        </p:nvSpPr>
        <p:spPr>
          <a:xfrm>
            <a:off x="2037993" y="2568297"/>
            <a:ext cx="3156347" cy="694373"/>
          </a:xfrm>
          <a:prstGeom prst="rect">
            <a:avLst/>
          </a:prstGeom>
          <a:noFill/>
          <a:ln/>
        </p:spPr>
        <p:txBody>
          <a:bodyPr wrap="square" rtlCol="0" anchor="t"/>
          <a:lstStyle/>
          <a:p>
            <a:pPr marL="0" indent="0">
              <a:lnSpc>
                <a:spcPts val="2734"/>
              </a:lnSpc>
              <a:buNone/>
            </a:pPr>
            <a:endParaRPr lang="en-US" sz="2187" dirty="0"/>
          </a:p>
        </p:txBody>
      </p:sp>
      <p:sp>
        <p:nvSpPr>
          <p:cNvPr id="6" name="Text 4"/>
          <p:cNvSpPr/>
          <p:nvPr/>
        </p:nvSpPr>
        <p:spPr>
          <a:xfrm>
            <a:off x="2037993" y="3484840"/>
            <a:ext cx="3156347" cy="2132409"/>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a:t>
            </a:r>
            <a:endParaRPr lang="en-US" sz="1750" dirty="0"/>
          </a:p>
        </p:txBody>
      </p:sp>
      <p:sp>
        <p:nvSpPr>
          <p:cNvPr id="7" name="Text 5"/>
          <p:cNvSpPr/>
          <p:nvPr/>
        </p:nvSpPr>
        <p:spPr>
          <a:xfrm>
            <a:off x="5743932" y="2568297"/>
            <a:ext cx="2674620" cy="347186"/>
          </a:xfrm>
          <a:prstGeom prst="rect">
            <a:avLst/>
          </a:prstGeom>
          <a:noFill/>
          <a:ln/>
        </p:spPr>
        <p:txBody>
          <a:bodyPr wrap="none" rtlCol="0" anchor="t"/>
          <a:lstStyle/>
          <a:p>
            <a:pPr marL="0" indent="0">
              <a:lnSpc>
                <a:spcPts val="2734"/>
              </a:lnSpc>
              <a:buNone/>
            </a:pPr>
            <a:endParaRPr lang="en-US" sz="2187" dirty="0"/>
          </a:p>
        </p:txBody>
      </p:sp>
      <p:sp>
        <p:nvSpPr>
          <p:cNvPr id="8" name="Text 6"/>
          <p:cNvSpPr/>
          <p:nvPr/>
        </p:nvSpPr>
        <p:spPr>
          <a:xfrm>
            <a:off x="5743932" y="3137654"/>
            <a:ext cx="3156347" cy="1777008"/>
          </a:xfrm>
          <a:prstGeom prst="rect">
            <a:avLst/>
          </a:prstGeom>
          <a:noFill/>
          <a:ln/>
        </p:spPr>
        <p:txBody>
          <a:bodyPr wrap="square" rtlCol="0" anchor="t"/>
          <a:lstStyle/>
          <a:p>
            <a:pPr marL="0" indent="0">
              <a:lnSpc>
                <a:spcPts val="2799"/>
              </a:lnSpc>
              <a:buNone/>
            </a:pPr>
            <a:endParaRPr lang="en-US" sz="1750" dirty="0"/>
          </a:p>
        </p:txBody>
      </p:sp>
      <p:sp>
        <p:nvSpPr>
          <p:cNvPr id="9" name="Text 7"/>
          <p:cNvSpPr/>
          <p:nvPr/>
        </p:nvSpPr>
        <p:spPr>
          <a:xfrm>
            <a:off x="9449872" y="2568297"/>
            <a:ext cx="3156347" cy="694373"/>
          </a:xfrm>
          <a:prstGeom prst="rect">
            <a:avLst/>
          </a:prstGeom>
          <a:noFill/>
          <a:ln/>
        </p:spPr>
        <p:txBody>
          <a:bodyPr wrap="square" rtlCol="0" anchor="t"/>
          <a:lstStyle/>
          <a:p>
            <a:pPr marL="0" indent="0">
              <a:lnSpc>
                <a:spcPts val="2734"/>
              </a:lnSpc>
              <a:buNone/>
            </a:pPr>
            <a:endParaRPr lang="en-US" sz="2187" dirty="0"/>
          </a:p>
        </p:txBody>
      </p:sp>
      <p:sp>
        <p:nvSpPr>
          <p:cNvPr id="10" name="Text 8"/>
          <p:cNvSpPr/>
          <p:nvPr/>
        </p:nvSpPr>
        <p:spPr>
          <a:xfrm>
            <a:off x="9449872" y="3484840"/>
            <a:ext cx="3156347" cy="2132409"/>
          </a:xfrm>
          <a:prstGeom prst="rect">
            <a:avLst/>
          </a:prstGeom>
          <a:noFill/>
          <a:ln/>
        </p:spPr>
        <p:txBody>
          <a:bodyPr wrap="square" rtlCol="0" anchor="t"/>
          <a:lstStyle/>
          <a:p>
            <a:pPr marL="0" indent="0">
              <a:lnSpc>
                <a:spcPts val="2799"/>
              </a:lnSpc>
              <a:buNone/>
            </a:pPr>
            <a:endParaRPr lang="en-US" sz="1750" dirty="0"/>
          </a:p>
        </p:txBody>
      </p:sp>
      <p:pic>
        <p:nvPicPr>
          <p:cNvPr id="17" name="Picture 16" descr="A screenshot of a computer&#10;&#10;Description automatically generated">
            <a:extLst>
              <a:ext uri="{FF2B5EF4-FFF2-40B4-BE49-F238E27FC236}">
                <a16:creationId xmlns:a16="http://schemas.microsoft.com/office/drawing/2014/main" id="{0128DCF8-F731-786A-3BA7-76FE0E5EA47C}"/>
              </a:ext>
            </a:extLst>
          </p:cNvPr>
          <p:cNvPicPr>
            <a:picLocks noChangeAspect="1"/>
          </p:cNvPicPr>
          <p:nvPr/>
        </p:nvPicPr>
        <p:blipFill>
          <a:blip r:embed="rId3"/>
          <a:stretch>
            <a:fillRect/>
          </a:stretch>
        </p:blipFill>
        <p:spPr>
          <a:xfrm>
            <a:off x="83304" y="41306"/>
            <a:ext cx="14547096" cy="777871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2037993" y="624126"/>
            <a:ext cx="10554414" cy="1388745"/>
          </a:xfrm>
          <a:prstGeom prst="rect">
            <a:avLst/>
          </a:prstGeom>
          <a:noFill/>
          <a:ln/>
        </p:spPr>
        <p:txBody>
          <a:bodyPr wrap="square" rtlCol="0" anchor="t"/>
          <a:lstStyle/>
          <a:p>
            <a:pPr marL="0" indent="0">
              <a:lnSpc>
                <a:spcPts val="5468"/>
              </a:lnSpc>
              <a:buNone/>
            </a:pPr>
            <a:endParaRPr lang="en-US" sz="4374" dirty="0"/>
          </a:p>
        </p:txBody>
      </p:sp>
      <p:sp>
        <p:nvSpPr>
          <p:cNvPr id="5" name="Text 3"/>
          <p:cNvSpPr/>
          <p:nvPr/>
        </p:nvSpPr>
        <p:spPr>
          <a:xfrm>
            <a:off x="2037993" y="2568297"/>
            <a:ext cx="3156347" cy="694373"/>
          </a:xfrm>
          <a:prstGeom prst="rect">
            <a:avLst/>
          </a:prstGeom>
          <a:noFill/>
          <a:ln/>
        </p:spPr>
        <p:txBody>
          <a:bodyPr wrap="square" rtlCol="0" anchor="t"/>
          <a:lstStyle/>
          <a:p>
            <a:pPr marL="0" indent="0">
              <a:lnSpc>
                <a:spcPts val="2734"/>
              </a:lnSpc>
              <a:buNone/>
            </a:pPr>
            <a:endParaRPr lang="en-US" sz="2187" dirty="0"/>
          </a:p>
        </p:txBody>
      </p:sp>
      <p:sp>
        <p:nvSpPr>
          <p:cNvPr id="6" name="Text 4"/>
          <p:cNvSpPr/>
          <p:nvPr/>
        </p:nvSpPr>
        <p:spPr>
          <a:xfrm>
            <a:off x="2037993" y="3484840"/>
            <a:ext cx="3156347" cy="2132409"/>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a:t>
            </a:r>
            <a:endParaRPr lang="en-US" sz="1750" dirty="0"/>
          </a:p>
        </p:txBody>
      </p:sp>
      <p:sp>
        <p:nvSpPr>
          <p:cNvPr id="7" name="Text 5"/>
          <p:cNvSpPr/>
          <p:nvPr/>
        </p:nvSpPr>
        <p:spPr>
          <a:xfrm>
            <a:off x="5743932" y="2568297"/>
            <a:ext cx="2674620" cy="347186"/>
          </a:xfrm>
          <a:prstGeom prst="rect">
            <a:avLst/>
          </a:prstGeom>
          <a:noFill/>
          <a:ln/>
        </p:spPr>
        <p:txBody>
          <a:bodyPr wrap="none" rtlCol="0" anchor="t"/>
          <a:lstStyle/>
          <a:p>
            <a:pPr marL="0" indent="0">
              <a:lnSpc>
                <a:spcPts val="2734"/>
              </a:lnSpc>
              <a:buNone/>
            </a:pPr>
            <a:endParaRPr lang="en-US" sz="2187" dirty="0"/>
          </a:p>
        </p:txBody>
      </p:sp>
      <p:sp>
        <p:nvSpPr>
          <p:cNvPr id="8" name="Text 6"/>
          <p:cNvSpPr/>
          <p:nvPr/>
        </p:nvSpPr>
        <p:spPr>
          <a:xfrm>
            <a:off x="5743932" y="3137654"/>
            <a:ext cx="3156347" cy="1777008"/>
          </a:xfrm>
          <a:prstGeom prst="rect">
            <a:avLst/>
          </a:prstGeom>
          <a:noFill/>
          <a:ln/>
        </p:spPr>
        <p:txBody>
          <a:bodyPr wrap="square" rtlCol="0" anchor="t"/>
          <a:lstStyle/>
          <a:p>
            <a:pPr marL="0" indent="0">
              <a:lnSpc>
                <a:spcPts val="2799"/>
              </a:lnSpc>
              <a:buNone/>
            </a:pPr>
            <a:endParaRPr lang="en-US" sz="1750" dirty="0"/>
          </a:p>
        </p:txBody>
      </p:sp>
      <p:sp>
        <p:nvSpPr>
          <p:cNvPr id="9" name="Text 7"/>
          <p:cNvSpPr/>
          <p:nvPr/>
        </p:nvSpPr>
        <p:spPr>
          <a:xfrm>
            <a:off x="9449872" y="2568297"/>
            <a:ext cx="3156347" cy="694373"/>
          </a:xfrm>
          <a:prstGeom prst="rect">
            <a:avLst/>
          </a:prstGeom>
          <a:noFill/>
          <a:ln/>
        </p:spPr>
        <p:txBody>
          <a:bodyPr wrap="square" rtlCol="0" anchor="t"/>
          <a:lstStyle/>
          <a:p>
            <a:pPr marL="0" indent="0">
              <a:lnSpc>
                <a:spcPts val="2734"/>
              </a:lnSpc>
              <a:buNone/>
            </a:pPr>
            <a:endParaRPr lang="en-US" sz="2187" dirty="0"/>
          </a:p>
        </p:txBody>
      </p:sp>
      <p:sp>
        <p:nvSpPr>
          <p:cNvPr id="10" name="Text 8"/>
          <p:cNvSpPr/>
          <p:nvPr/>
        </p:nvSpPr>
        <p:spPr>
          <a:xfrm>
            <a:off x="9449872" y="3484840"/>
            <a:ext cx="3156347" cy="2132409"/>
          </a:xfrm>
          <a:prstGeom prst="rect">
            <a:avLst/>
          </a:prstGeom>
          <a:noFill/>
          <a:ln/>
        </p:spPr>
        <p:txBody>
          <a:bodyPr wrap="square" rtlCol="0" anchor="t"/>
          <a:lstStyle/>
          <a:p>
            <a:pPr marL="0" indent="0">
              <a:lnSpc>
                <a:spcPts val="2799"/>
              </a:lnSpc>
              <a:buNone/>
            </a:pPr>
            <a:endParaRPr lang="en-US" sz="1750" dirty="0"/>
          </a:p>
        </p:txBody>
      </p:sp>
      <p:pic>
        <p:nvPicPr>
          <p:cNvPr id="13" name="Picture 12" descr="A screenshot of a computer&#10;&#10;Description automatically generated">
            <a:extLst>
              <a:ext uri="{FF2B5EF4-FFF2-40B4-BE49-F238E27FC236}">
                <a16:creationId xmlns:a16="http://schemas.microsoft.com/office/drawing/2014/main" id="{E608ABF0-105B-BD09-27BC-E60804D827FD}"/>
              </a:ext>
            </a:extLst>
          </p:cNvPr>
          <p:cNvPicPr>
            <a:picLocks noChangeAspect="1"/>
          </p:cNvPicPr>
          <p:nvPr/>
        </p:nvPicPr>
        <p:blipFill>
          <a:blip r:embed="rId3"/>
          <a:stretch>
            <a:fillRect/>
          </a:stretch>
        </p:blipFill>
        <p:spPr>
          <a:xfrm>
            <a:off x="-1" y="0"/>
            <a:ext cx="14539289" cy="7829550"/>
          </a:xfrm>
          <a:prstGeom prst="rect">
            <a:avLst/>
          </a:prstGeom>
        </p:spPr>
      </p:pic>
    </p:spTree>
    <p:extLst>
      <p:ext uri="{BB962C8B-B14F-4D97-AF65-F5344CB8AC3E}">
        <p14:creationId xmlns:p14="http://schemas.microsoft.com/office/powerpoint/2010/main" val="1321964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87173BCB-5CB6-46B7-BB73-BA334932FC95}"/>
              </a:ext>
            </a:extLst>
          </p:cNvPr>
          <p:cNvPicPr>
            <a:picLocks noChangeAspect="1"/>
          </p:cNvPicPr>
          <p:nvPr/>
        </p:nvPicPr>
        <p:blipFill>
          <a:blip r:embed="rId2"/>
          <a:stretch>
            <a:fillRect/>
          </a:stretch>
        </p:blipFill>
        <p:spPr>
          <a:xfrm>
            <a:off x="1" y="28575"/>
            <a:ext cx="14630400" cy="6477000"/>
          </a:xfrm>
          <a:prstGeom prst="rect">
            <a:avLst/>
          </a:prstGeom>
        </p:spPr>
      </p:pic>
    </p:spTree>
    <p:extLst>
      <p:ext uri="{BB962C8B-B14F-4D97-AF65-F5344CB8AC3E}">
        <p14:creationId xmlns:p14="http://schemas.microsoft.com/office/powerpoint/2010/main" val="1525431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TotalTime>
  <Words>527</Words>
  <Application>Microsoft Office PowerPoint</Application>
  <PresentationFormat>Custom</PresentationFormat>
  <Paragraphs>62</Paragraphs>
  <Slides>13</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Kanit</vt:lpstr>
      <vt:lpstr>Martel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Jeel Langalia</cp:lastModifiedBy>
  <cp:revision>8</cp:revision>
  <dcterms:created xsi:type="dcterms:W3CDTF">2024-01-12T01:12:04Z</dcterms:created>
  <dcterms:modified xsi:type="dcterms:W3CDTF">2025-01-15T18:35:10Z</dcterms:modified>
</cp:coreProperties>
</file>